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68" r:id="rId3"/>
    <p:sldId id="269" r:id="rId4"/>
    <p:sldId id="272" r:id="rId5"/>
    <p:sldId id="274" r:id="rId6"/>
    <p:sldId id="278" r:id="rId7"/>
    <p:sldId id="281" r:id="rId8"/>
    <p:sldId id="284" r:id="rId9"/>
    <p:sldId id="286" r:id="rId10"/>
    <p:sldId id="277" r:id="rId11"/>
  </p:sldIdLst>
  <p:sldSz cx="5329238" cy="7561263"/>
  <p:notesSz cx="6797675" cy="9926638"/>
  <p:defaultTextStyle>
    <a:defPPr rtl="0">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81">
          <p15:clr>
            <a:srgbClr val="A4A3A4"/>
          </p15:clr>
        </p15:guide>
        <p15:guide id="2" pos="1679">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096BE51-2832-40DB-8963-4756A0ED3C9A}" v="2" dt="2026-09-14T10:43:31.318"/>
  </p1510:revLst>
</p1510:revInfo>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981" autoAdjust="0"/>
  </p:normalViewPr>
  <p:slideViewPr>
    <p:cSldViewPr>
      <p:cViewPr varScale="1">
        <p:scale>
          <a:sx n="93" d="100"/>
          <a:sy n="93" d="100"/>
        </p:scale>
        <p:origin x="3204" y="90"/>
      </p:cViewPr>
      <p:guideLst>
        <p:guide orient="horz" pos="2381"/>
        <p:guide pos="1679"/>
      </p:guideLst>
    </p:cSldViewPr>
  </p:slideViewPr>
  <p:notesTextViewPr>
    <p:cViewPr>
      <p:scale>
        <a:sx n="100" d="100"/>
        <a:sy n="100" d="100"/>
      </p:scale>
      <p:origin x="0" y="0"/>
    </p:cViewPr>
  </p:notesTextViewPr>
  <p:notesViewPr>
    <p:cSldViewPr>
      <p:cViewPr varScale="1">
        <p:scale>
          <a:sx n="80" d="100"/>
          <a:sy n="80" d="100"/>
        </p:scale>
        <p:origin x="401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eta Prifti" userId="4fa8fece-b419-4855-9d1d-cc3d5d8b1024" providerId="ADAL" clId="{B9B07AEA-5ED5-4CFA-AC95-77F5CB4D15A0}"/>
    <pc:docChg chg="undo redo custSel delSld modSld">
      <pc:chgData name="Anneta Prifti" userId="4fa8fece-b419-4855-9d1d-cc3d5d8b1024" providerId="ADAL" clId="{B9B07AEA-5ED5-4CFA-AC95-77F5CB4D15A0}" dt="2026-09-17T08:53:08.416" v="314" actId="948"/>
      <pc:docMkLst>
        <pc:docMk/>
      </pc:docMkLst>
      <pc:sldChg chg="addSp delSp modSp mod">
        <pc:chgData name="Anneta Prifti" userId="4fa8fece-b419-4855-9d1d-cc3d5d8b1024" providerId="ADAL" clId="{B9B07AEA-5ED5-4CFA-AC95-77F5CB4D15A0}" dt="2026-09-14T10:20:14.848" v="166" actId="14100"/>
        <pc:sldMkLst>
          <pc:docMk/>
          <pc:sldMk cId="1986370707" sldId="256"/>
        </pc:sldMkLst>
        <pc:spChg chg="add mod">
          <ac:chgData name="Anneta Prifti" userId="4fa8fece-b419-4855-9d1d-cc3d5d8b1024" providerId="ADAL" clId="{B9B07AEA-5ED5-4CFA-AC95-77F5CB4D15A0}" dt="2026-09-14T10:20:14.848" v="166" actId="14100"/>
          <ac:spMkLst>
            <pc:docMk/>
            <pc:sldMk cId="1986370707" sldId="256"/>
            <ac:spMk id="4" creationId="{C6910649-E21C-301B-A02A-96CA3B42B22E}"/>
          </ac:spMkLst>
        </pc:spChg>
      </pc:sldChg>
      <pc:sldChg chg="modSp mod">
        <pc:chgData name="Anneta Prifti" userId="4fa8fece-b419-4855-9d1d-cc3d5d8b1024" providerId="ADAL" clId="{B9B07AEA-5ED5-4CFA-AC95-77F5CB4D15A0}" dt="2026-09-14T10:21:11.051" v="167" actId="1076"/>
        <pc:sldMkLst>
          <pc:docMk/>
          <pc:sldMk cId="503496460" sldId="269"/>
        </pc:sldMkLst>
        <pc:spChg chg="mod">
          <ac:chgData name="Anneta Prifti" userId="4fa8fece-b419-4855-9d1d-cc3d5d8b1024" providerId="ADAL" clId="{B9B07AEA-5ED5-4CFA-AC95-77F5CB4D15A0}" dt="2026-09-14T10:21:11.051" v="167" actId="1076"/>
          <ac:spMkLst>
            <pc:docMk/>
            <pc:sldMk cId="503496460" sldId="269"/>
            <ac:spMk id="3" creationId="{E33E80C2-E315-4868-B998-D1DF1CAA0F36}"/>
          </ac:spMkLst>
        </pc:spChg>
      </pc:sldChg>
      <pc:sldChg chg="addSp modSp mod">
        <pc:chgData name="Anneta Prifti" userId="4fa8fece-b419-4855-9d1d-cc3d5d8b1024" providerId="ADAL" clId="{B9B07AEA-5ED5-4CFA-AC95-77F5CB4D15A0}" dt="2026-09-17T08:53:08.416" v="314" actId="948"/>
        <pc:sldMkLst>
          <pc:docMk/>
          <pc:sldMk cId="1634347306" sldId="274"/>
        </pc:sldMkLst>
        <pc:spChg chg="mod">
          <ac:chgData name="Anneta Prifti" userId="4fa8fece-b419-4855-9d1d-cc3d5d8b1024" providerId="ADAL" clId="{B9B07AEA-5ED5-4CFA-AC95-77F5CB4D15A0}" dt="2026-09-17T08:53:08.416" v="314" actId="948"/>
          <ac:spMkLst>
            <pc:docMk/>
            <pc:sldMk cId="1634347306" sldId="274"/>
            <ac:spMk id="4" creationId="{D0DD9248-5D70-4845-8785-94124940424A}"/>
          </ac:spMkLst>
        </pc:spChg>
        <pc:spChg chg="add mod">
          <ac:chgData name="Anneta Prifti" userId="4fa8fece-b419-4855-9d1d-cc3d5d8b1024" providerId="ADAL" clId="{B9B07AEA-5ED5-4CFA-AC95-77F5CB4D15A0}" dt="2026-09-14T10:42:01.196" v="190" actId="14100"/>
          <ac:spMkLst>
            <pc:docMk/>
            <pc:sldMk cId="1634347306" sldId="274"/>
            <ac:spMk id="6" creationId="{8D7C0F78-2581-0565-2C8F-7866E22363D8}"/>
          </ac:spMkLst>
        </pc:spChg>
        <pc:spChg chg="add mod">
          <ac:chgData name="Anneta Prifti" userId="4fa8fece-b419-4855-9d1d-cc3d5d8b1024" providerId="ADAL" clId="{B9B07AEA-5ED5-4CFA-AC95-77F5CB4D15A0}" dt="2026-09-14T10:42:04.129" v="191" actId="207"/>
          <ac:spMkLst>
            <pc:docMk/>
            <pc:sldMk cId="1634347306" sldId="274"/>
            <ac:spMk id="12" creationId="{74B54D77-8699-56E7-3469-6C966F94CC1E}"/>
          </ac:spMkLst>
        </pc:spChg>
      </pc:sldChg>
      <pc:sldChg chg="addSp delSp modSp mod">
        <pc:chgData name="Anneta Prifti" userId="4fa8fece-b419-4855-9d1d-cc3d5d8b1024" providerId="ADAL" clId="{B9B07AEA-5ED5-4CFA-AC95-77F5CB4D15A0}" dt="2026-09-15T06:54:43.618" v="303" actId="14100"/>
        <pc:sldMkLst>
          <pc:docMk/>
          <pc:sldMk cId="377723266" sldId="277"/>
        </pc:sldMkLst>
        <pc:spChg chg="add mod">
          <ac:chgData name="Anneta Prifti" userId="4fa8fece-b419-4855-9d1d-cc3d5d8b1024" providerId="ADAL" clId="{B9B07AEA-5ED5-4CFA-AC95-77F5CB4D15A0}" dt="2026-09-14T10:46:09.712" v="209" actId="14100"/>
          <ac:spMkLst>
            <pc:docMk/>
            <pc:sldMk cId="377723266" sldId="277"/>
            <ac:spMk id="10" creationId="{98BB9426-9A54-DAFA-7085-A59EE131DF7B}"/>
          </ac:spMkLst>
        </pc:spChg>
        <pc:spChg chg="add mod">
          <ac:chgData name="Anneta Prifti" userId="4fa8fece-b419-4855-9d1d-cc3d5d8b1024" providerId="ADAL" clId="{B9B07AEA-5ED5-4CFA-AC95-77F5CB4D15A0}" dt="2026-09-14T10:46:14.951" v="215" actId="14100"/>
          <ac:spMkLst>
            <pc:docMk/>
            <pc:sldMk cId="377723266" sldId="277"/>
            <ac:spMk id="11" creationId="{9430AEAC-0E62-1135-487E-41B942E60385}"/>
          </ac:spMkLst>
        </pc:spChg>
        <pc:spChg chg="add mod">
          <ac:chgData name="Anneta Prifti" userId="4fa8fece-b419-4855-9d1d-cc3d5d8b1024" providerId="ADAL" clId="{B9B07AEA-5ED5-4CFA-AC95-77F5CB4D15A0}" dt="2026-09-14T10:46:28.671" v="229" actId="14100"/>
          <ac:spMkLst>
            <pc:docMk/>
            <pc:sldMk cId="377723266" sldId="277"/>
            <ac:spMk id="12" creationId="{F1A15823-9B1B-8660-BDB9-558782B7ADE9}"/>
          </ac:spMkLst>
        </pc:spChg>
        <pc:spChg chg="mod">
          <ac:chgData name="Anneta Prifti" userId="4fa8fece-b419-4855-9d1d-cc3d5d8b1024" providerId="ADAL" clId="{B9B07AEA-5ED5-4CFA-AC95-77F5CB4D15A0}" dt="2026-09-14T10:46:35.265" v="236" actId="14100"/>
          <ac:spMkLst>
            <pc:docMk/>
            <pc:sldMk cId="377723266" sldId="277"/>
            <ac:spMk id="13" creationId="{26CDA4D7-7A95-E8CE-CBC5-AC0D9C47F94A}"/>
          </ac:spMkLst>
        </pc:spChg>
        <pc:spChg chg="mod">
          <ac:chgData name="Anneta Prifti" userId="4fa8fece-b419-4855-9d1d-cc3d5d8b1024" providerId="ADAL" clId="{B9B07AEA-5ED5-4CFA-AC95-77F5CB4D15A0}" dt="2026-09-14T10:46:39.867" v="240" actId="14100"/>
          <ac:spMkLst>
            <pc:docMk/>
            <pc:sldMk cId="377723266" sldId="277"/>
            <ac:spMk id="14" creationId="{E344BC0F-CC16-132E-C0CB-2B881E752B78}"/>
          </ac:spMkLst>
        </pc:spChg>
        <pc:spChg chg="add mod">
          <ac:chgData name="Anneta Prifti" userId="4fa8fece-b419-4855-9d1d-cc3d5d8b1024" providerId="ADAL" clId="{B9B07AEA-5ED5-4CFA-AC95-77F5CB4D15A0}" dt="2026-09-14T10:46:43.623" v="241" actId="1076"/>
          <ac:spMkLst>
            <pc:docMk/>
            <pc:sldMk cId="377723266" sldId="277"/>
            <ac:spMk id="15" creationId="{D9EBCB1B-8C5D-D35E-64E1-C160589C1404}"/>
          </ac:spMkLst>
        </pc:spChg>
        <pc:spChg chg="add mod">
          <ac:chgData name="Anneta Prifti" userId="4fa8fece-b419-4855-9d1d-cc3d5d8b1024" providerId="ADAL" clId="{B9B07AEA-5ED5-4CFA-AC95-77F5CB4D15A0}" dt="2026-09-14T10:46:46.877" v="242" actId="1076"/>
          <ac:spMkLst>
            <pc:docMk/>
            <pc:sldMk cId="377723266" sldId="277"/>
            <ac:spMk id="16" creationId="{FE610B89-7326-75E7-1D49-528B5C9605BA}"/>
          </ac:spMkLst>
        </pc:spChg>
        <pc:spChg chg="mod">
          <ac:chgData name="Anneta Prifti" userId="4fa8fece-b419-4855-9d1d-cc3d5d8b1024" providerId="ADAL" clId="{B9B07AEA-5ED5-4CFA-AC95-77F5CB4D15A0}" dt="2026-09-14T10:46:52.401" v="248" actId="14100"/>
          <ac:spMkLst>
            <pc:docMk/>
            <pc:sldMk cId="377723266" sldId="277"/>
            <ac:spMk id="17" creationId="{83E43564-41FA-4B5D-9289-8387C7878F0A}"/>
          </ac:spMkLst>
        </pc:spChg>
        <pc:spChg chg="add mod">
          <ac:chgData name="Anneta Prifti" userId="4fa8fece-b419-4855-9d1d-cc3d5d8b1024" providerId="ADAL" clId="{B9B07AEA-5ED5-4CFA-AC95-77F5CB4D15A0}" dt="2026-09-14T10:47:01.525" v="256" actId="14100"/>
          <ac:spMkLst>
            <pc:docMk/>
            <pc:sldMk cId="377723266" sldId="277"/>
            <ac:spMk id="18" creationId="{2D5441A1-1A31-AC9F-0027-FA7C1FA77AAC}"/>
          </ac:spMkLst>
        </pc:spChg>
        <pc:spChg chg="mod">
          <ac:chgData name="Anneta Prifti" userId="4fa8fece-b419-4855-9d1d-cc3d5d8b1024" providerId="ADAL" clId="{B9B07AEA-5ED5-4CFA-AC95-77F5CB4D15A0}" dt="2026-09-14T10:48:33.628" v="297" actId="14100"/>
          <ac:spMkLst>
            <pc:docMk/>
            <pc:sldMk cId="377723266" sldId="277"/>
            <ac:spMk id="19" creationId="{584641DB-89AB-80D3-3167-D31D8979B351}"/>
          </ac:spMkLst>
        </pc:spChg>
        <pc:spChg chg="mod">
          <ac:chgData name="Anneta Prifti" userId="4fa8fece-b419-4855-9d1d-cc3d5d8b1024" providerId="ADAL" clId="{B9B07AEA-5ED5-4CFA-AC95-77F5CB4D15A0}" dt="2026-09-14T10:48:27.866" v="292" actId="1076"/>
          <ac:spMkLst>
            <pc:docMk/>
            <pc:sldMk cId="377723266" sldId="277"/>
            <ac:spMk id="20" creationId="{9CD23A5E-F8B4-DA48-9B27-1316D057BD0F}"/>
          </ac:spMkLst>
        </pc:spChg>
        <pc:spChg chg="mod">
          <ac:chgData name="Anneta Prifti" userId="4fa8fece-b419-4855-9d1d-cc3d5d8b1024" providerId="ADAL" clId="{B9B07AEA-5ED5-4CFA-AC95-77F5CB4D15A0}" dt="2026-09-14T10:48:22.823" v="291" actId="1076"/>
          <ac:spMkLst>
            <pc:docMk/>
            <pc:sldMk cId="377723266" sldId="277"/>
            <ac:spMk id="21" creationId="{ED70E6C7-2D40-A2D9-F75B-E65C1EFC595B}"/>
          </ac:spMkLst>
        </pc:spChg>
        <pc:spChg chg="add mod">
          <ac:chgData name="Anneta Prifti" userId="4fa8fece-b419-4855-9d1d-cc3d5d8b1024" providerId="ADAL" clId="{B9B07AEA-5ED5-4CFA-AC95-77F5CB4D15A0}" dt="2026-09-14T10:48:18.636" v="290" actId="1076"/>
          <ac:spMkLst>
            <pc:docMk/>
            <pc:sldMk cId="377723266" sldId="277"/>
            <ac:spMk id="22" creationId="{2C526A38-42DB-0504-ACE1-AE57BED7108E}"/>
          </ac:spMkLst>
        </pc:spChg>
        <pc:spChg chg="mod">
          <ac:chgData name="Anneta Prifti" userId="4fa8fece-b419-4855-9d1d-cc3d5d8b1024" providerId="ADAL" clId="{B9B07AEA-5ED5-4CFA-AC95-77F5CB4D15A0}" dt="2026-09-14T10:48:15.412" v="289" actId="14100"/>
          <ac:spMkLst>
            <pc:docMk/>
            <pc:sldMk cId="377723266" sldId="277"/>
            <ac:spMk id="23" creationId="{9B76E2A2-2FBE-038A-F9FC-F9B83BEF9434}"/>
          </ac:spMkLst>
        </pc:spChg>
        <pc:spChg chg="mod">
          <ac:chgData name="Anneta Prifti" userId="4fa8fece-b419-4855-9d1d-cc3d5d8b1024" providerId="ADAL" clId="{B9B07AEA-5ED5-4CFA-AC95-77F5CB4D15A0}" dt="2026-09-14T10:48:08.234" v="282" actId="1076"/>
          <ac:spMkLst>
            <pc:docMk/>
            <pc:sldMk cId="377723266" sldId="277"/>
            <ac:spMk id="24" creationId="{B0327F41-4828-4C14-ED30-384D3A6325E7}"/>
          </ac:spMkLst>
        </pc:spChg>
        <pc:spChg chg="add mod">
          <ac:chgData name="Anneta Prifti" userId="4fa8fece-b419-4855-9d1d-cc3d5d8b1024" providerId="ADAL" clId="{B9B07AEA-5ED5-4CFA-AC95-77F5CB4D15A0}" dt="2026-09-14T10:47:50.524" v="273" actId="14100"/>
          <ac:spMkLst>
            <pc:docMk/>
            <pc:sldMk cId="377723266" sldId="277"/>
            <ac:spMk id="25" creationId="{6375C656-6FE5-78A1-CC36-491B4F1DB89B}"/>
          </ac:spMkLst>
        </pc:spChg>
        <pc:spChg chg="add mod">
          <ac:chgData name="Anneta Prifti" userId="4fa8fece-b419-4855-9d1d-cc3d5d8b1024" providerId="ADAL" clId="{B9B07AEA-5ED5-4CFA-AC95-77F5CB4D15A0}" dt="2026-09-14T10:47:39.411" v="263" actId="1076"/>
          <ac:spMkLst>
            <pc:docMk/>
            <pc:sldMk cId="377723266" sldId="277"/>
            <ac:spMk id="26" creationId="{C5AACC6E-41ED-D435-2866-B6434E5D51F8}"/>
          </ac:spMkLst>
        </pc:spChg>
        <pc:spChg chg="add mod">
          <ac:chgData name="Anneta Prifti" userId="4fa8fece-b419-4855-9d1d-cc3d5d8b1024" providerId="ADAL" clId="{B9B07AEA-5ED5-4CFA-AC95-77F5CB4D15A0}" dt="2026-09-15T06:54:43.618" v="303" actId="14100"/>
          <ac:spMkLst>
            <pc:docMk/>
            <pc:sldMk cId="377723266" sldId="277"/>
            <ac:spMk id="27" creationId="{7DA380EC-744A-5945-B3EB-5FB2616C3F55}"/>
          </ac:spMkLst>
        </pc:spChg>
        <pc:spChg chg="mod">
          <ac:chgData name="Anneta Prifti" userId="4fa8fece-b419-4855-9d1d-cc3d5d8b1024" providerId="ADAL" clId="{B9B07AEA-5ED5-4CFA-AC95-77F5CB4D15A0}" dt="2026-09-14T10:47:29.143" v="260" actId="1076"/>
          <ac:spMkLst>
            <pc:docMk/>
            <pc:sldMk cId="377723266" sldId="277"/>
            <ac:spMk id="28" creationId="{0246AB63-DE94-E55F-12D9-2381D719B520}"/>
          </ac:spMkLst>
        </pc:spChg>
      </pc:sldChg>
      <pc:sldChg chg="modSp mod">
        <pc:chgData name="Anneta Prifti" userId="4fa8fece-b419-4855-9d1d-cc3d5d8b1024" providerId="ADAL" clId="{B9B07AEA-5ED5-4CFA-AC95-77F5CB4D15A0}" dt="2026-09-14T10:42:20.967" v="192" actId="14100"/>
        <pc:sldMkLst>
          <pc:docMk/>
          <pc:sldMk cId="1065493952" sldId="281"/>
        </pc:sldMkLst>
        <pc:spChg chg="mod">
          <ac:chgData name="Anneta Prifti" userId="4fa8fece-b419-4855-9d1d-cc3d5d8b1024" providerId="ADAL" clId="{B9B07AEA-5ED5-4CFA-AC95-77F5CB4D15A0}" dt="2026-09-14T10:42:20.967" v="192" actId="14100"/>
          <ac:spMkLst>
            <pc:docMk/>
            <pc:sldMk cId="1065493952" sldId="281"/>
            <ac:spMk id="24" creationId="{D7289104-4191-40D9-A138-693A6011B58B}"/>
          </ac:spMkLst>
        </pc:spChg>
      </pc:sldChg>
      <pc:sldChg chg="modSp mod">
        <pc:chgData name="Anneta Prifti" userId="4fa8fece-b419-4855-9d1d-cc3d5d8b1024" providerId="ADAL" clId="{B9B07AEA-5ED5-4CFA-AC95-77F5CB4D15A0}" dt="2026-09-14T10:43:12.685" v="193" actId="14100"/>
        <pc:sldMkLst>
          <pc:docMk/>
          <pc:sldMk cId="1792694799" sldId="286"/>
        </pc:sldMkLst>
        <pc:spChg chg="mod">
          <ac:chgData name="Anneta Prifti" userId="4fa8fece-b419-4855-9d1d-cc3d5d8b1024" providerId="ADAL" clId="{B9B07AEA-5ED5-4CFA-AC95-77F5CB4D15A0}" dt="2026-09-14T10:43:12.685" v="193" actId="14100"/>
          <ac:spMkLst>
            <pc:docMk/>
            <pc:sldMk cId="1792694799" sldId="286"/>
            <ac:spMk id="18" creationId="{B65D09B8-2321-48B2-B5E2-D253F3FAB7B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pPr rtl="0"/>
            <a:endParaRPr lang="el-GR"/>
          </a:p>
        </p:txBody>
      </p:sp>
      <p:sp>
        <p:nvSpPr>
          <p:cNvPr id="3" name="Θέση ημερομηνίας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pPr rtl="0"/>
            <a:fld id="{2B483868-37A8-49D8-B14D-0816AD8C93AA}" type="datetimeFigureOut">
              <a:rPr lang="el-GR" smtClean="0"/>
              <a:t>9/17/2026</a:t>
            </a:fld>
            <a:endParaRPr lang="el-GR"/>
          </a:p>
        </p:txBody>
      </p:sp>
      <p:sp>
        <p:nvSpPr>
          <p:cNvPr id="4" name="Θέση εικόνας διαφάνειας 3"/>
          <p:cNvSpPr>
            <a:spLocks noGrp="1" noRot="1" noChangeAspect="1"/>
          </p:cNvSpPr>
          <p:nvPr>
            <p:ph type="sldImg" idx="2"/>
          </p:nvPr>
        </p:nvSpPr>
        <p:spPr>
          <a:xfrm>
            <a:off x="2087563" y="744538"/>
            <a:ext cx="2622550" cy="3722687"/>
          </a:xfrm>
          <a:prstGeom prst="rect">
            <a:avLst/>
          </a:prstGeom>
          <a:noFill/>
          <a:ln w="12700">
            <a:solidFill>
              <a:prstClr val="black"/>
            </a:solidFill>
          </a:ln>
        </p:spPr>
        <p:txBody>
          <a:bodyPr vert="horz" lIns="91440" tIns="45720" rIns="91440" bIns="45720" rtlCol="0" anchor="ctr"/>
          <a:lstStyle/>
          <a:p>
            <a:pPr rtl="0"/>
            <a:endParaRPr lang="el-GR"/>
          </a:p>
        </p:txBody>
      </p:sp>
      <p:sp>
        <p:nvSpPr>
          <p:cNvPr id="5" name="Θέση σημειώσεων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rtl="0"/>
            <a:r>
              <a:rPr lang="sv"/>
              <a:t>Στυλ υποδείγματος κειμένου</a:t>
            </a:r>
          </a:p>
          <a:p>
            <a:pPr lvl="1" rtl="0"/>
            <a:r>
              <a:rPr lang="sv"/>
              <a:t>Δεύτερου επιπέδου</a:t>
            </a:r>
          </a:p>
          <a:p>
            <a:pPr lvl="2" rtl="0"/>
            <a:r>
              <a:rPr lang="sv"/>
              <a:t>Τρίτου επιπέδου</a:t>
            </a:r>
          </a:p>
          <a:p>
            <a:pPr lvl="3" rtl="0"/>
            <a:r>
              <a:rPr lang="sv"/>
              <a:t>Τέταρτου επιπέδου</a:t>
            </a:r>
          </a:p>
          <a:p>
            <a:pPr lvl="4" rtl="0"/>
            <a:r>
              <a:rPr lang="sv"/>
              <a:t>Πέμπτου επιπέδου</a:t>
            </a:r>
          </a:p>
        </p:txBody>
      </p:sp>
      <p:sp>
        <p:nvSpPr>
          <p:cNvPr id="6" name="Θέση υποσέλιδου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pPr rtl="0"/>
            <a:endParaRPr lang="el-GR"/>
          </a:p>
        </p:txBody>
      </p:sp>
      <p:sp>
        <p:nvSpPr>
          <p:cNvPr id="7" name="Θέση αριθμού διαφάνειας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pPr rtl="0"/>
            <a:fld id="{6CE15725-C6B1-49CE-BCBC-CBDDF17B751E}" type="slidenum">
              <a:rPr lang="el-GR" smtClean="0"/>
              <a:t>‹#›</a:t>
            </a:fld>
            <a:endParaRPr lang="el-GR"/>
          </a:p>
        </p:txBody>
      </p:sp>
    </p:spTree>
    <p:extLst>
      <p:ext uri="{BB962C8B-B14F-4D97-AF65-F5344CB8AC3E}">
        <p14:creationId xmlns:p14="http://schemas.microsoft.com/office/powerpoint/2010/main" val="24554334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399693" y="2348893"/>
            <a:ext cx="4529852" cy="1620771"/>
          </a:xfrm>
        </p:spPr>
        <p:txBody>
          <a:bodyPr rtlCol="0"/>
          <a:lstStyle/>
          <a:p>
            <a:pPr rtl="0"/>
            <a:r>
              <a:rPr lang="sv"/>
              <a:t>Kλικ για επεξεργασία του τίτλου</a:t>
            </a:r>
          </a:p>
        </p:txBody>
      </p:sp>
      <p:sp>
        <p:nvSpPr>
          <p:cNvPr id="3" name="2 - Υπότιτλος"/>
          <p:cNvSpPr>
            <a:spLocks noGrp="1"/>
          </p:cNvSpPr>
          <p:nvPr>
            <p:ph type="subTitle" idx="1"/>
          </p:nvPr>
        </p:nvSpPr>
        <p:spPr>
          <a:xfrm>
            <a:off x="799386" y="4284716"/>
            <a:ext cx="3730467" cy="1932323"/>
          </a:xfrm>
        </p:spPr>
        <p:txBody>
          <a:bodyPr rtlCol="0"/>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sv"/>
              <a:t>Κάντε κλικ για να επεξεργαστείτε τον υπότιτλο του υποδείγματος</a:t>
            </a:r>
          </a:p>
        </p:txBody>
      </p:sp>
      <p:sp>
        <p:nvSpPr>
          <p:cNvPr id="4" name="3 - Θέση ημερομηνίας"/>
          <p:cNvSpPr>
            <a:spLocks noGrp="1"/>
          </p:cNvSpPr>
          <p:nvPr>
            <p:ph type="dt" sz="half" idx="10"/>
          </p:nvPr>
        </p:nvSpPr>
        <p:spPr/>
        <p:txBody>
          <a:bodyPr rtlCol="0"/>
          <a:lstStyle/>
          <a:p>
            <a:pPr rtl="0"/>
            <a:r>
              <a:rPr lang="en-US"/>
              <a:t>August 26</a:t>
            </a:r>
            <a:endParaRPr lang="el-GR"/>
          </a:p>
        </p:txBody>
      </p:sp>
      <p:sp>
        <p:nvSpPr>
          <p:cNvPr id="5" name="4 - Θέση υποσέλιδου"/>
          <p:cNvSpPr>
            <a:spLocks noGrp="1"/>
          </p:cNvSpPr>
          <p:nvPr>
            <p:ph type="ftr" sz="quarter" idx="11"/>
          </p:nvPr>
        </p:nvSpPr>
        <p:spPr/>
        <p:txBody>
          <a:bodyPr rtlCol="0"/>
          <a:lstStyle/>
          <a:p>
            <a:pPr rtl="0"/>
            <a:r>
              <a:rPr lang="sv"/>
              <a:t>Οδηγίες Χρήσης κρεβατι απλο πολυσπαστο 0808313</a:t>
            </a:r>
          </a:p>
        </p:txBody>
      </p:sp>
      <p:sp>
        <p:nvSpPr>
          <p:cNvPr id="6" name="5 - Θέση αριθμού διαφάνειας"/>
          <p:cNvSpPr>
            <a:spLocks noGrp="1"/>
          </p:cNvSpPr>
          <p:nvPr>
            <p:ph type="sldNum" sz="quarter" idx="12"/>
          </p:nvPr>
        </p:nvSpPr>
        <p:spPr/>
        <p:txBody>
          <a:bodyPr rtlCol="0"/>
          <a:lstStyle/>
          <a:p>
            <a:pPr rtl="0"/>
            <a:fld id="{3DF53439-851E-44AD-84B1-B6BFC3D0C743}" type="slidenum">
              <a:rPr lang="el-GR" smtClean="0"/>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rtlCol="0"/>
          <a:lstStyle/>
          <a:p>
            <a:pPr rtl="0"/>
            <a:r>
              <a:rPr lang="sv"/>
              <a:t>Kλικ για επεξεργασία του τίτλου</a:t>
            </a:r>
          </a:p>
        </p:txBody>
      </p:sp>
      <p:sp>
        <p:nvSpPr>
          <p:cNvPr id="3" name="2 - Θέση περιεχομένου"/>
          <p:cNvSpPr>
            <a:spLocks noGrp="1"/>
          </p:cNvSpPr>
          <p:nvPr>
            <p:ph idx="1"/>
          </p:nvPr>
        </p:nvSpPr>
        <p:spPr/>
        <p:txBody>
          <a:bodyPr rtlCol="0"/>
          <a:lstStyle/>
          <a:p>
            <a:pPr lvl="0" rtl="0"/>
            <a:r>
              <a:rPr lang="sv"/>
              <a:t>Kλικ για επεξεργασία των στυλ του υποδείγματος</a:t>
            </a:r>
          </a:p>
          <a:p>
            <a:pPr lvl="1" rtl="0"/>
            <a:r>
              <a:rPr lang="sv"/>
              <a:t>Δεύτερου επιπέδου</a:t>
            </a:r>
          </a:p>
          <a:p>
            <a:pPr lvl="2" rtl="0"/>
            <a:r>
              <a:rPr lang="sv"/>
              <a:t>Τρίτου επιπέδου</a:t>
            </a:r>
          </a:p>
          <a:p>
            <a:pPr lvl="3" rtl="0"/>
            <a:r>
              <a:rPr lang="sv"/>
              <a:t>Τέταρτου επιπέδου</a:t>
            </a:r>
          </a:p>
          <a:p>
            <a:pPr lvl="4" rtl="0"/>
            <a:r>
              <a:rPr lang="sv"/>
              <a:t>Πέμπτου επιπέδου</a:t>
            </a:r>
          </a:p>
        </p:txBody>
      </p:sp>
      <p:sp>
        <p:nvSpPr>
          <p:cNvPr id="4" name="3 - Θέση ημερομηνίας"/>
          <p:cNvSpPr>
            <a:spLocks noGrp="1"/>
          </p:cNvSpPr>
          <p:nvPr>
            <p:ph type="dt" sz="half" idx="10"/>
          </p:nvPr>
        </p:nvSpPr>
        <p:spPr/>
        <p:txBody>
          <a:bodyPr rtlCol="0"/>
          <a:lstStyle/>
          <a:p>
            <a:pPr rtl="0"/>
            <a:r>
              <a:rPr lang="en-US"/>
              <a:t>August 26</a:t>
            </a:r>
            <a:endParaRPr lang="el-GR"/>
          </a:p>
        </p:txBody>
      </p:sp>
      <p:sp>
        <p:nvSpPr>
          <p:cNvPr id="5" name="4 - Θέση υποσέλιδου"/>
          <p:cNvSpPr>
            <a:spLocks noGrp="1"/>
          </p:cNvSpPr>
          <p:nvPr>
            <p:ph type="ftr" sz="quarter" idx="11"/>
          </p:nvPr>
        </p:nvSpPr>
        <p:spPr/>
        <p:txBody>
          <a:bodyPr rtlCol="0"/>
          <a:lstStyle/>
          <a:p>
            <a:pPr rtl="0"/>
            <a:r>
              <a:rPr lang="sv"/>
              <a:t>Οδηγίες Χρήσης κρεβατι απλο πολυσπαστο 0808313</a:t>
            </a:r>
          </a:p>
        </p:txBody>
      </p:sp>
      <p:sp>
        <p:nvSpPr>
          <p:cNvPr id="6" name="5 - Θέση αριθμού διαφάνειας"/>
          <p:cNvSpPr>
            <a:spLocks noGrp="1"/>
          </p:cNvSpPr>
          <p:nvPr>
            <p:ph type="sldNum" sz="quarter" idx="12"/>
          </p:nvPr>
        </p:nvSpPr>
        <p:spPr/>
        <p:txBody>
          <a:bodyPr rtlCol="0"/>
          <a:lstStyle/>
          <a:p>
            <a:pPr rtl="0"/>
            <a:fld id="{3DF53439-851E-44AD-84B1-B6BFC3D0C743}" type="slidenum">
              <a:rPr lang="el-GR" smtClean="0"/>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420973" y="4858812"/>
            <a:ext cx="4529852" cy="1501751"/>
          </a:xfrm>
        </p:spPr>
        <p:txBody>
          <a:bodyPr rtlCol="0" anchor="t"/>
          <a:lstStyle>
            <a:lvl1pPr algn="l">
              <a:defRPr sz="4000" b="1" cap="all"/>
            </a:lvl1pPr>
          </a:lstStyle>
          <a:p>
            <a:pPr rtl="0"/>
            <a:r>
              <a:rPr lang="sv"/>
              <a:t>Kλικ για επεξεργασία του τίτλου</a:t>
            </a:r>
          </a:p>
        </p:txBody>
      </p:sp>
      <p:sp>
        <p:nvSpPr>
          <p:cNvPr id="3" name="2 - Θέση κειμένου"/>
          <p:cNvSpPr>
            <a:spLocks noGrp="1"/>
          </p:cNvSpPr>
          <p:nvPr>
            <p:ph type="body" idx="1"/>
          </p:nvPr>
        </p:nvSpPr>
        <p:spPr>
          <a:xfrm>
            <a:off x="420973" y="3204786"/>
            <a:ext cx="4529852" cy="1654026"/>
          </a:xfrm>
        </p:spPr>
        <p:txBody>
          <a:bodyPr rtlCol="0"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sv"/>
              <a:t>Kλικ για επεξεργασία των στυλ του υποδείγματος</a:t>
            </a:r>
          </a:p>
        </p:txBody>
      </p:sp>
      <p:sp>
        <p:nvSpPr>
          <p:cNvPr id="4" name="3 - Θέση ημερομηνίας"/>
          <p:cNvSpPr>
            <a:spLocks noGrp="1"/>
          </p:cNvSpPr>
          <p:nvPr>
            <p:ph type="dt" sz="half" idx="10"/>
          </p:nvPr>
        </p:nvSpPr>
        <p:spPr/>
        <p:txBody>
          <a:bodyPr rtlCol="0"/>
          <a:lstStyle/>
          <a:p>
            <a:pPr rtl="0"/>
            <a:r>
              <a:rPr lang="en-US"/>
              <a:t>August 26</a:t>
            </a:r>
            <a:endParaRPr lang="el-GR"/>
          </a:p>
        </p:txBody>
      </p:sp>
      <p:sp>
        <p:nvSpPr>
          <p:cNvPr id="5" name="4 - Θέση υποσέλιδου"/>
          <p:cNvSpPr>
            <a:spLocks noGrp="1"/>
          </p:cNvSpPr>
          <p:nvPr>
            <p:ph type="ftr" sz="quarter" idx="11"/>
          </p:nvPr>
        </p:nvSpPr>
        <p:spPr/>
        <p:txBody>
          <a:bodyPr rtlCol="0"/>
          <a:lstStyle/>
          <a:p>
            <a:pPr rtl="0"/>
            <a:r>
              <a:rPr lang="sv"/>
              <a:t>Οδηγίες Χρήσης κρεβατι απλο πολυσπαστο 0808313</a:t>
            </a:r>
          </a:p>
        </p:txBody>
      </p:sp>
      <p:sp>
        <p:nvSpPr>
          <p:cNvPr id="6" name="5 - Θέση αριθμού διαφάνειας"/>
          <p:cNvSpPr>
            <a:spLocks noGrp="1"/>
          </p:cNvSpPr>
          <p:nvPr>
            <p:ph type="sldNum" sz="quarter" idx="12"/>
          </p:nvPr>
        </p:nvSpPr>
        <p:spPr/>
        <p:txBody>
          <a:bodyPr rtlCol="0"/>
          <a:lstStyle/>
          <a:p>
            <a:pPr rtl="0"/>
            <a:fld id="{3DF53439-851E-44AD-84B1-B6BFC3D0C743}" type="slidenum">
              <a:rPr lang="el-GR" smtClean="0"/>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rtlCol="0"/>
          <a:lstStyle/>
          <a:p>
            <a:pPr rtl="0"/>
            <a:r>
              <a:rPr lang="sv"/>
              <a:t>Kλικ για επεξεργασία του τίτλου</a:t>
            </a:r>
          </a:p>
        </p:txBody>
      </p:sp>
      <p:sp>
        <p:nvSpPr>
          <p:cNvPr id="3" name="2 - Θέση περιεχομένου"/>
          <p:cNvSpPr>
            <a:spLocks noGrp="1"/>
          </p:cNvSpPr>
          <p:nvPr>
            <p:ph sz="half" idx="1"/>
          </p:nvPr>
        </p:nvSpPr>
        <p:spPr>
          <a:xfrm>
            <a:off x="266462" y="1764295"/>
            <a:ext cx="2353747" cy="4990084"/>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rtl="0"/>
            <a:r>
              <a:rPr lang="sv"/>
              <a:t>Kλικ για επεξεργασία των στυλ του υποδείγματος</a:t>
            </a:r>
          </a:p>
          <a:p>
            <a:pPr lvl="1" rtl="0"/>
            <a:r>
              <a:rPr lang="sv"/>
              <a:t>Δεύτερου επιπέδου</a:t>
            </a:r>
          </a:p>
          <a:p>
            <a:pPr lvl="2" rtl="0"/>
            <a:r>
              <a:rPr lang="sv"/>
              <a:t>Τρίτου επιπέδου</a:t>
            </a:r>
          </a:p>
          <a:p>
            <a:pPr lvl="3" rtl="0"/>
            <a:r>
              <a:rPr lang="sv"/>
              <a:t>Τέταρτου επιπέδου</a:t>
            </a:r>
          </a:p>
          <a:p>
            <a:pPr lvl="4" rtl="0"/>
            <a:r>
              <a:rPr lang="sv"/>
              <a:t>Πέμπτου επιπέδου</a:t>
            </a:r>
          </a:p>
        </p:txBody>
      </p:sp>
      <p:sp>
        <p:nvSpPr>
          <p:cNvPr id="4" name="3 - Θέση περιεχομένου"/>
          <p:cNvSpPr>
            <a:spLocks noGrp="1"/>
          </p:cNvSpPr>
          <p:nvPr>
            <p:ph sz="half" idx="2"/>
          </p:nvPr>
        </p:nvSpPr>
        <p:spPr>
          <a:xfrm>
            <a:off x="2709029" y="1764295"/>
            <a:ext cx="2353747" cy="4990084"/>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rtl="0"/>
            <a:r>
              <a:rPr lang="sv"/>
              <a:t>Kλικ για επεξεργασία των στυλ του υποδείγματος</a:t>
            </a:r>
          </a:p>
          <a:p>
            <a:pPr lvl="1" rtl="0"/>
            <a:r>
              <a:rPr lang="sv"/>
              <a:t>Δεύτερου επιπέδου</a:t>
            </a:r>
          </a:p>
          <a:p>
            <a:pPr lvl="2" rtl="0"/>
            <a:r>
              <a:rPr lang="sv"/>
              <a:t>Τρίτου επιπέδου</a:t>
            </a:r>
          </a:p>
          <a:p>
            <a:pPr lvl="3" rtl="0"/>
            <a:r>
              <a:rPr lang="sv"/>
              <a:t>Τέταρτου επιπέδου</a:t>
            </a:r>
          </a:p>
          <a:p>
            <a:pPr lvl="4" rtl="0"/>
            <a:r>
              <a:rPr lang="sv"/>
              <a:t>Πέμπτου επιπέδου</a:t>
            </a:r>
          </a:p>
        </p:txBody>
      </p:sp>
      <p:sp>
        <p:nvSpPr>
          <p:cNvPr id="5" name="4 - Θέση ημερομηνίας"/>
          <p:cNvSpPr>
            <a:spLocks noGrp="1"/>
          </p:cNvSpPr>
          <p:nvPr>
            <p:ph type="dt" sz="half" idx="10"/>
          </p:nvPr>
        </p:nvSpPr>
        <p:spPr/>
        <p:txBody>
          <a:bodyPr rtlCol="0"/>
          <a:lstStyle/>
          <a:p>
            <a:pPr rtl="0"/>
            <a:r>
              <a:rPr lang="en-US"/>
              <a:t>August 26</a:t>
            </a:r>
            <a:endParaRPr lang="el-GR"/>
          </a:p>
        </p:txBody>
      </p:sp>
      <p:sp>
        <p:nvSpPr>
          <p:cNvPr id="6" name="5 - Θέση υποσέλιδου"/>
          <p:cNvSpPr>
            <a:spLocks noGrp="1"/>
          </p:cNvSpPr>
          <p:nvPr>
            <p:ph type="ftr" sz="quarter" idx="11"/>
          </p:nvPr>
        </p:nvSpPr>
        <p:spPr/>
        <p:txBody>
          <a:bodyPr rtlCol="0"/>
          <a:lstStyle/>
          <a:p>
            <a:pPr rtl="0"/>
            <a:r>
              <a:rPr lang="sv"/>
              <a:t>Οδηγίες Χρήσης κρεβατι απλο πολυσπαστο 0808313</a:t>
            </a:r>
          </a:p>
        </p:txBody>
      </p:sp>
      <p:sp>
        <p:nvSpPr>
          <p:cNvPr id="7" name="6 - Θέση αριθμού διαφάνειας"/>
          <p:cNvSpPr>
            <a:spLocks noGrp="1"/>
          </p:cNvSpPr>
          <p:nvPr>
            <p:ph type="sldNum" sz="quarter" idx="12"/>
          </p:nvPr>
        </p:nvSpPr>
        <p:spPr/>
        <p:txBody>
          <a:bodyPr rtlCol="0"/>
          <a:lstStyle/>
          <a:p>
            <a:pPr rtl="0"/>
            <a:fld id="{3DF53439-851E-44AD-84B1-B6BFC3D0C743}" type="slidenum">
              <a:rPr lang="el-GR" smtClean="0"/>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rtlCol="0"/>
          <a:lstStyle>
            <a:lvl1pPr>
              <a:defRPr/>
            </a:lvl1pPr>
          </a:lstStyle>
          <a:p>
            <a:pPr rtl="0"/>
            <a:r>
              <a:rPr lang="sv"/>
              <a:t>Kλικ για επεξεργασία του τίτλου</a:t>
            </a:r>
          </a:p>
        </p:txBody>
      </p:sp>
      <p:sp>
        <p:nvSpPr>
          <p:cNvPr id="3" name="2 - Θέση κειμένου"/>
          <p:cNvSpPr>
            <a:spLocks noGrp="1"/>
          </p:cNvSpPr>
          <p:nvPr>
            <p:ph type="body" idx="1"/>
          </p:nvPr>
        </p:nvSpPr>
        <p:spPr>
          <a:xfrm>
            <a:off x="266462" y="1692533"/>
            <a:ext cx="2354672" cy="705367"/>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sv"/>
              <a:t>Kλικ για επεξεργασία των στυλ του υποδείγματος</a:t>
            </a:r>
          </a:p>
        </p:txBody>
      </p:sp>
      <p:sp>
        <p:nvSpPr>
          <p:cNvPr id="4" name="3 - Θέση περιεχομένου"/>
          <p:cNvSpPr>
            <a:spLocks noGrp="1"/>
          </p:cNvSpPr>
          <p:nvPr>
            <p:ph sz="half" idx="2"/>
          </p:nvPr>
        </p:nvSpPr>
        <p:spPr>
          <a:xfrm>
            <a:off x="266462" y="2397901"/>
            <a:ext cx="2354672" cy="4356478"/>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sv"/>
              <a:t>Kλικ για επεξεργασία των στυλ του υποδείγματος</a:t>
            </a:r>
          </a:p>
          <a:p>
            <a:pPr lvl="1" rtl="0"/>
            <a:r>
              <a:rPr lang="sv"/>
              <a:t>Δεύτερου επιπέδου</a:t>
            </a:r>
          </a:p>
          <a:p>
            <a:pPr lvl="2" rtl="0"/>
            <a:r>
              <a:rPr lang="sv"/>
              <a:t>Τρίτου επιπέδου</a:t>
            </a:r>
          </a:p>
          <a:p>
            <a:pPr lvl="3" rtl="0"/>
            <a:r>
              <a:rPr lang="sv"/>
              <a:t>Τέταρτου επιπέδου</a:t>
            </a:r>
          </a:p>
          <a:p>
            <a:pPr lvl="4" rtl="0"/>
            <a:r>
              <a:rPr lang="sv"/>
              <a:t>Πέμπτου επιπέδου</a:t>
            </a:r>
          </a:p>
        </p:txBody>
      </p:sp>
      <p:sp>
        <p:nvSpPr>
          <p:cNvPr id="5" name="4 - Θέση κειμένου"/>
          <p:cNvSpPr>
            <a:spLocks noGrp="1"/>
          </p:cNvSpPr>
          <p:nvPr>
            <p:ph type="body" sz="quarter" idx="3"/>
          </p:nvPr>
        </p:nvSpPr>
        <p:spPr>
          <a:xfrm>
            <a:off x="2707179" y="1692533"/>
            <a:ext cx="2355597" cy="705367"/>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sv"/>
              <a:t>Kλικ για επεξεργασία των στυλ του υποδείγματος</a:t>
            </a:r>
          </a:p>
        </p:txBody>
      </p:sp>
      <p:sp>
        <p:nvSpPr>
          <p:cNvPr id="6" name="5 - Θέση περιεχομένου"/>
          <p:cNvSpPr>
            <a:spLocks noGrp="1"/>
          </p:cNvSpPr>
          <p:nvPr>
            <p:ph sz="quarter" idx="4"/>
          </p:nvPr>
        </p:nvSpPr>
        <p:spPr>
          <a:xfrm>
            <a:off x="2707179" y="2397901"/>
            <a:ext cx="2355597" cy="4356478"/>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sv"/>
              <a:t>Kλικ για επεξεργασία των στυλ του υποδείγματος</a:t>
            </a:r>
          </a:p>
          <a:p>
            <a:pPr lvl="1" rtl="0"/>
            <a:r>
              <a:rPr lang="sv"/>
              <a:t>Δεύτερου επιπέδου</a:t>
            </a:r>
          </a:p>
          <a:p>
            <a:pPr lvl="2" rtl="0"/>
            <a:r>
              <a:rPr lang="sv"/>
              <a:t>Τρίτου επιπέδου</a:t>
            </a:r>
          </a:p>
          <a:p>
            <a:pPr lvl="3" rtl="0"/>
            <a:r>
              <a:rPr lang="sv"/>
              <a:t>Τέταρτου επιπέδου</a:t>
            </a:r>
          </a:p>
          <a:p>
            <a:pPr lvl="4" rtl="0"/>
            <a:r>
              <a:rPr lang="sv"/>
              <a:t>Πέμπτου επιπέδου</a:t>
            </a:r>
          </a:p>
        </p:txBody>
      </p:sp>
      <p:sp>
        <p:nvSpPr>
          <p:cNvPr id="7" name="6 - Θέση ημερομηνίας"/>
          <p:cNvSpPr>
            <a:spLocks noGrp="1"/>
          </p:cNvSpPr>
          <p:nvPr>
            <p:ph type="dt" sz="half" idx="10"/>
          </p:nvPr>
        </p:nvSpPr>
        <p:spPr/>
        <p:txBody>
          <a:bodyPr rtlCol="0"/>
          <a:lstStyle/>
          <a:p>
            <a:pPr rtl="0"/>
            <a:r>
              <a:rPr lang="en-US"/>
              <a:t>August 26</a:t>
            </a:r>
            <a:endParaRPr lang="el-GR"/>
          </a:p>
        </p:txBody>
      </p:sp>
      <p:sp>
        <p:nvSpPr>
          <p:cNvPr id="8" name="7 - Θέση υποσέλιδου"/>
          <p:cNvSpPr>
            <a:spLocks noGrp="1"/>
          </p:cNvSpPr>
          <p:nvPr>
            <p:ph type="ftr" sz="quarter" idx="11"/>
          </p:nvPr>
        </p:nvSpPr>
        <p:spPr/>
        <p:txBody>
          <a:bodyPr rtlCol="0"/>
          <a:lstStyle/>
          <a:p>
            <a:pPr rtl="0"/>
            <a:r>
              <a:rPr lang="sv"/>
              <a:t>Οδηγίες Χρήσης κρεβατι απλο πολυσπαστο 0808313</a:t>
            </a:r>
          </a:p>
        </p:txBody>
      </p:sp>
      <p:sp>
        <p:nvSpPr>
          <p:cNvPr id="9" name="8 - Θέση αριθμού διαφάνειας"/>
          <p:cNvSpPr>
            <a:spLocks noGrp="1"/>
          </p:cNvSpPr>
          <p:nvPr>
            <p:ph type="sldNum" sz="quarter" idx="12"/>
          </p:nvPr>
        </p:nvSpPr>
        <p:spPr/>
        <p:txBody>
          <a:bodyPr rtlCol="0"/>
          <a:lstStyle/>
          <a:p>
            <a:pPr rtl="0"/>
            <a:fld id="{3DF53439-851E-44AD-84B1-B6BFC3D0C743}" type="slidenum">
              <a:rPr lang="el-GR" smtClean="0"/>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rtlCol="0"/>
          <a:lstStyle/>
          <a:p>
            <a:pPr rtl="0"/>
            <a:r>
              <a:rPr lang="sv"/>
              <a:t>Kλικ για επεξεργασία του τίτλου</a:t>
            </a:r>
          </a:p>
        </p:txBody>
      </p:sp>
      <p:sp>
        <p:nvSpPr>
          <p:cNvPr id="3" name="2 - Θέση ημερομηνίας"/>
          <p:cNvSpPr>
            <a:spLocks noGrp="1"/>
          </p:cNvSpPr>
          <p:nvPr>
            <p:ph type="dt" sz="half" idx="10"/>
          </p:nvPr>
        </p:nvSpPr>
        <p:spPr/>
        <p:txBody>
          <a:bodyPr rtlCol="0"/>
          <a:lstStyle/>
          <a:p>
            <a:pPr rtl="0"/>
            <a:r>
              <a:rPr lang="en-US"/>
              <a:t>August 26</a:t>
            </a:r>
            <a:endParaRPr lang="el-GR"/>
          </a:p>
        </p:txBody>
      </p:sp>
      <p:sp>
        <p:nvSpPr>
          <p:cNvPr id="4" name="3 - Θέση υποσέλιδου"/>
          <p:cNvSpPr>
            <a:spLocks noGrp="1"/>
          </p:cNvSpPr>
          <p:nvPr>
            <p:ph type="ftr" sz="quarter" idx="11"/>
          </p:nvPr>
        </p:nvSpPr>
        <p:spPr/>
        <p:txBody>
          <a:bodyPr rtlCol="0"/>
          <a:lstStyle/>
          <a:p>
            <a:pPr rtl="0"/>
            <a:r>
              <a:rPr lang="sv"/>
              <a:t>Οδηγίες Χρήσης κρεβατι απλο πολυσπαστο 0808313</a:t>
            </a:r>
          </a:p>
        </p:txBody>
      </p:sp>
      <p:sp>
        <p:nvSpPr>
          <p:cNvPr id="5" name="4 - Θέση αριθμού διαφάνειας"/>
          <p:cNvSpPr>
            <a:spLocks noGrp="1"/>
          </p:cNvSpPr>
          <p:nvPr>
            <p:ph type="sldNum" sz="quarter" idx="12"/>
          </p:nvPr>
        </p:nvSpPr>
        <p:spPr/>
        <p:txBody>
          <a:bodyPr rtlCol="0"/>
          <a:lstStyle/>
          <a:p>
            <a:pPr rtl="0"/>
            <a:fld id="{3DF53439-851E-44AD-84B1-B6BFC3D0C743}" type="slidenum">
              <a:rPr lang="el-GR" smtClean="0"/>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rtlCol="0"/>
          <a:lstStyle/>
          <a:p>
            <a:pPr rtl="0"/>
            <a:r>
              <a:rPr lang="en-US"/>
              <a:t>August 26</a:t>
            </a:r>
            <a:endParaRPr lang="el-GR"/>
          </a:p>
        </p:txBody>
      </p:sp>
      <p:sp>
        <p:nvSpPr>
          <p:cNvPr id="3" name="2 - Θέση υποσέλιδου"/>
          <p:cNvSpPr>
            <a:spLocks noGrp="1"/>
          </p:cNvSpPr>
          <p:nvPr>
            <p:ph type="ftr" sz="quarter" idx="11"/>
          </p:nvPr>
        </p:nvSpPr>
        <p:spPr/>
        <p:txBody>
          <a:bodyPr rtlCol="0"/>
          <a:lstStyle/>
          <a:p>
            <a:pPr rtl="0"/>
            <a:r>
              <a:rPr lang="sv"/>
              <a:t>Οδηγίες Χρήσης κρεβατι απλο πολυσπαστο 0808313</a:t>
            </a:r>
          </a:p>
        </p:txBody>
      </p:sp>
      <p:sp>
        <p:nvSpPr>
          <p:cNvPr id="4" name="3 - Θέση αριθμού διαφάνειας"/>
          <p:cNvSpPr>
            <a:spLocks noGrp="1"/>
          </p:cNvSpPr>
          <p:nvPr>
            <p:ph type="sldNum" sz="quarter" idx="12"/>
          </p:nvPr>
        </p:nvSpPr>
        <p:spPr/>
        <p:txBody>
          <a:bodyPr rtlCol="0"/>
          <a:lstStyle/>
          <a:p>
            <a:pPr rtl="0"/>
            <a:fld id="{3DF53439-851E-44AD-84B1-B6BFC3D0C743}" type="slidenum">
              <a:rPr lang="el-GR" smtClean="0"/>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266462" y="301050"/>
            <a:ext cx="1753283" cy="1281214"/>
          </a:xfrm>
        </p:spPr>
        <p:txBody>
          <a:bodyPr rtlCol="0" anchor="b"/>
          <a:lstStyle>
            <a:lvl1pPr algn="l">
              <a:defRPr sz="2000" b="1"/>
            </a:lvl1pPr>
          </a:lstStyle>
          <a:p>
            <a:pPr rtl="0"/>
            <a:r>
              <a:rPr lang="sv"/>
              <a:t>Kλικ για επεξεργασία του τίτλου</a:t>
            </a:r>
          </a:p>
        </p:txBody>
      </p:sp>
      <p:sp>
        <p:nvSpPr>
          <p:cNvPr id="3" name="2 - Θέση περιεχομένου"/>
          <p:cNvSpPr>
            <a:spLocks noGrp="1"/>
          </p:cNvSpPr>
          <p:nvPr>
            <p:ph idx="1"/>
          </p:nvPr>
        </p:nvSpPr>
        <p:spPr>
          <a:xfrm>
            <a:off x="2083584" y="301051"/>
            <a:ext cx="2979192" cy="6453328"/>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sv"/>
              <a:t>Kλικ για επεξεργασία των στυλ του υποδείγματος</a:t>
            </a:r>
          </a:p>
          <a:p>
            <a:pPr lvl="1" rtl="0"/>
            <a:r>
              <a:rPr lang="sv"/>
              <a:t>Δεύτερου επιπέδου</a:t>
            </a:r>
          </a:p>
          <a:p>
            <a:pPr lvl="2" rtl="0"/>
            <a:r>
              <a:rPr lang="sv"/>
              <a:t>Τρίτου επιπέδου</a:t>
            </a:r>
          </a:p>
          <a:p>
            <a:pPr lvl="3" rtl="0"/>
            <a:r>
              <a:rPr lang="sv"/>
              <a:t>Τέταρτου επιπέδου</a:t>
            </a:r>
          </a:p>
          <a:p>
            <a:pPr lvl="4" rtl="0"/>
            <a:r>
              <a:rPr lang="sv"/>
              <a:t>Πέμπτου επιπέδου</a:t>
            </a:r>
          </a:p>
        </p:txBody>
      </p:sp>
      <p:sp>
        <p:nvSpPr>
          <p:cNvPr id="4" name="3 - Θέση κειμένου"/>
          <p:cNvSpPr>
            <a:spLocks noGrp="1"/>
          </p:cNvSpPr>
          <p:nvPr>
            <p:ph type="body" sz="half" idx="2"/>
          </p:nvPr>
        </p:nvSpPr>
        <p:spPr>
          <a:xfrm>
            <a:off x="266462" y="1582265"/>
            <a:ext cx="1753283" cy="5172114"/>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sv"/>
              <a:t>Kλικ για επεξεργασία των στυλ του υποδείγματος</a:t>
            </a:r>
          </a:p>
        </p:txBody>
      </p:sp>
      <p:sp>
        <p:nvSpPr>
          <p:cNvPr id="5" name="4 - Θέση ημερομηνίας"/>
          <p:cNvSpPr>
            <a:spLocks noGrp="1"/>
          </p:cNvSpPr>
          <p:nvPr>
            <p:ph type="dt" sz="half" idx="10"/>
          </p:nvPr>
        </p:nvSpPr>
        <p:spPr/>
        <p:txBody>
          <a:bodyPr rtlCol="0"/>
          <a:lstStyle/>
          <a:p>
            <a:pPr rtl="0"/>
            <a:r>
              <a:rPr lang="en-US"/>
              <a:t>August 26</a:t>
            </a:r>
            <a:endParaRPr lang="el-GR"/>
          </a:p>
        </p:txBody>
      </p:sp>
      <p:sp>
        <p:nvSpPr>
          <p:cNvPr id="6" name="5 - Θέση υποσέλιδου"/>
          <p:cNvSpPr>
            <a:spLocks noGrp="1"/>
          </p:cNvSpPr>
          <p:nvPr>
            <p:ph type="ftr" sz="quarter" idx="11"/>
          </p:nvPr>
        </p:nvSpPr>
        <p:spPr/>
        <p:txBody>
          <a:bodyPr rtlCol="0"/>
          <a:lstStyle/>
          <a:p>
            <a:pPr rtl="0"/>
            <a:r>
              <a:rPr lang="sv"/>
              <a:t>Οδηγίες Χρήσης κρεβατι απλο πολυσπαστο 0808313</a:t>
            </a:r>
          </a:p>
        </p:txBody>
      </p:sp>
      <p:sp>
        <p:nvSpPr>
          <p:cNvPr id="7" name="6 - Θέση αριθμού διαφάνειας"/>
          <p:cNvSpPr>
            <a:spLocks noGrp="1"/>
          </p:cNvSpPr>
          <p:nvPr>
            <p:ph type="sldNum" sz="quarter" idx="12"/>
          </p:nvPr>
        </p:nvSpPr>
        <p:spPr/>
        <p:txBody>
          <a:bodyPr rtlCol="0"/>
          <a:lstStyle/>
          <a:p>
            <a:pPr rtl="0"/>
            <a:fld id="{3DF53439-851E-44AD-84B1-B6BFC3D0C743}" type="slidenum">
              <a:rPr lang="el-GR" smtClean="0"/>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044568" y="5292884"/>
            <a:ext cx="3197543" cy="624855"/>
          </a:xfrm>
        </p:spPr>
        <p:txBody>
          <a:bodyPr rtlCol="0" anchor="b"/>
          <a:lstStyle>
            <a:lvl1pPr algn="l">
              <a:defRPr sz="2000" b="1"/>
            </a:lvl1pPr>
          </a:lstStyle>
          <a:p>
            <a:pPr rtl="0"/>
            <a:r>
              <a:rPr lang="sv"/>
              <a:t>Kλικ για επεξεργασία του τίτλου</a:t>
            </a:r>
          </a:p>
        </p:txBody>
      </p:sp>
      <p:sp>
        <p:nvSpPr>
          <p:cNvPr id="3" name="2 - Θέση εικόνας"/>
          <p:cNvSpPr>
            <a:spLocks noGrp="1"/>
          </p:cNvSpPr>
          <p:nvPr>
            <p:ph type="pic" idx="1"/>
          </p:nvPr>
        </p:nvSpPr>
        <p:spPr>
          <a:xfrm>
            <a:off x="1044568" y="675613"/>
            <a:ext cx="3197543" cy="4536758"/>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endParaRPr lang="el-GR"/>
          </a:p>
        </p:txBody>
      </p:sp>
      <p:sp>
        <p:nvSpPr>
          <p:cNvPr id="4" name="3 - Θέση κειμένου"/>
          <p:cNvSpPr>
            <a:spLocks noGrp="1"/>
          </p:cNvSpPr>
          <p:nvPr>
            <p:ph type="body" sz="half" idx="2"/>
          </p:nvPr>
        </p:nvSpPr>
        <p:spPr>
          <a:xfrm>
            <a:off x="1044568" y="5917739"/>
            <a:ext cx="3197543" cy="887398"/>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sv"/>
              <a:t>Kλικ για επεξεργασία των στυλ του υποδείγματος</a:t>
            </a:r>
          </a:p>
        </p:txBody>
      </p:sp>
      <p:sp>
        <p:nvSpPr>
          <p:cNvPr id="5" name="4 - Θέση ημερομηνίας"/>
          <p:cNvSpPr>
            <a:spLocks noGrp="1"/>
          </p:cNvSpPr>
          <p:nvPr>
            <p:ph type="dt" sz="half" idx="10"/>
          </p:nvPr>
        </p:nvSpPr>
        <p:spPr/>
        <p:txBody>
          <a:bodyPr rtlCol="0"/>
          <a:lstStyle/>
          <a:p>
            <a:pPr rtl="0"/>
            <a:r>
              <a:rPr lang="en-US"/>
              <a:t>August 26</a:t>
            </a:r>
            <a:endParaRPr lang="el-GR"/>
          </a:p>
        </p:txBody>
      </p:sp>
      <p:sp>
        <p:nvSpPr>
          <p:cNvPr id="6" name="5 - Θέση υποσέλιδου"/>
          <p:cNvSpPr>
            <a:spLocks noGrp="1"/>
          </p:cNvSpPr>
          <p:nvPr>
            <p:ph type="ftr" sz="quarter" idx="11"/>
          </p:nvPr>
        </p:nvSpPr>
        <p:spPr/>
        <p:txBody>
          <a:bodyPr rtlCol="0"/>
          <a:lstStyle/>
          <a:p>
            <a:pPr rtl="0"/>
            <a:r>
              <a:rPr lang="sv"/>
              <a:t>Οδηγίες Χρήσης κρεβατι απλο πολυσπαστο 0808313</a:t>
            </a:r>
          </a:p>
        </p:txBody>
      </p:sp>
      <p:sp>
        <p:nvSpPr>
          <p:cNvPr id="7" name="6 - Θέση αριθμού διαφάνειας"/>
          <p:cNvSpPr>
            <a:spLocks noGrp="1"/>
          </p:cNvSpPr>
          <p:nvPr>
            <p:ph type="sldNum" sz="quarter" idx="12"/>
          </p:nvPr>
        </p:nvSpPr>
        <p:spPr/>
        <p:txBody>
          <a:bodyPr rtlCol="0"/>
          <a:lstStyle/>
          <a:p>
            <a:pPr rtl="0"/>
            <a:fld id="{3DF53439-851E-44AD-84B1-B6BFC3D0C743}" type="slidenum">
              <a:rPr lang="el-GR" smtClean="0"/>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rtlCol="0"/>
          <a:lstStyle/>
          <a:p>
            <a:pPr rtl="0"/>
            <a:r>
              <a:rPr lang="sv"/>
              <a:t>Kλικ για επεξεργασία του τίτλου</a:t>
            </a:r>
          </a:p>
        </p:txBody>
      </p:sp>
      <p:sp>
        <p:nvSpPr>
          <p:cNvPr id="3" name="2 - Θέση κατακόρυφου κειμένου"/>
          <p:cNvSpPr>
            <a:spLocks noGrp="1"/>
          </p:cNvSpPr>
          <p:nvPr>
            <p:ph type="body" orient="vert" idx="1"/>
          </p:nvPr>
        </p:nvSpPr>
        <p:spPr/>
        <p:txBody>
          <a:bodyPr vert="eaVert" rtlCol="0"/>
          <a:lstStyle/>
          <a:p>
            <a:pPr lvl="0" rtl="0"/>
            <a:r>
              <a:rPr lang="sv"/>
              <a:t>Kλικ για επεξεργασία των στυλ του υποδείγματος</a:t>
            </a:r>
          </a:p>
          <a:p>
            <a:pPr lvl="1" rtl="0"/>
            <a:r>
              <a:rPr lang="sv"/>
              <a:t>Δεύτερου επιπέδου</a:t>
            </a:r>
          </a:p>
          <a:p>
            <a:pPr lvl="2" rtl="0"/>
            <a:r>
              <a:rPr lang="sv"/>
              <a:t>Τρίτου επιπέδου</a:t>
            </a:r>
          </a:p>
          <a:p>
            <a:pPr lvl="3" rtl="0"/>
            <a:r>
              <a:rPr lang="sv"/>
              <a:t>Τέταρτου επιπέδου</a:t>
            </a:r>
          </a:p>
          <a:p>
            <a:pPr lvl="4" rtl="0"/>
            <a:r>
              <a:rPr lang="sv"/>
              <a:t>Πέμπτου επιπέδου</a:t>
            </a:r>
          </a:p>
        </p:txBody>
      </p:sp>
      <p:sp>
        <p:nvSpPr>
          <p:cNvPr id="4" name="3 - Θέση ημερομηνίας"/>
          <p:cNvSpPr>
            <a:spLocks noGrp="1"/>
          </p:cNvSpPr>
          <p:nvPr>
            <p:ph type="dt" sz="half" idx="10"/>
          </p:nvPr>
        </p:nvSpPr>
        <p:spPr/>
        <p:txBody>
          <a:bodyPr rtlCol="0"/>
          <a:lstStyle/>
          <a:p>
            <a:pPr rtl="0"/>
            <a:r>
              <a:rPr lang="en-US"/>
              <a:t>August 26</a:t>
            </a:r>
            <a:endParaRPr lang="el-GR"/>
          </a:p>
        </p:txBody>
      </p:sp>
      <p:sp>
        <p:nvSpPr>
          <p:cNvPr id="5" name="4 - Θέση υποσέλιδου"/>
          <p:cNvSpPr>
            <a:spLocks noGrp="1"/>
          </p:cNvSpPr>
          <p:nvPr>
            <p:ph type="ftr" sz="quarter" idx="11"/>
          </p:nvPr>
        </p:nvSpPr>
        <p:spPr/>
        <p:txBody>
          <a:bodyPr rtlCol="0"/>
          <a:lstStyle/>
          <a:p>
            <a:pPr rtl="0"/>
            <a:r>
              <a:rPr lang="sv"/>
              <a:t>Οδηγίες Χρήσης κρεβατι απλο πολυσπαστο 0808313</a:t>
            </a:r>
          </a:p>
        </p:txBody>
      </p:sp>
      <p:sp>
        <p:nvSpPr>
          <p:cNvPr id="6" name="5 - Θέση αριθμού διαφάνειας"/>
          <p:cNvSpPr>
            <a:spLocks noGrp="1"/>
          </p:cNvSpPr>
          <p:nvPr>
            <p:ph type="sldNum" sz="quarter" idx="12"/>
          </p:nvPr>
        </p:nvSpPr>
        <p:spPr/>
        <p:txBody>
          <a:bodyPr rtlCol="0"/>
          <a:lstStyle/>
          <a:p>
            <a:pPr rtl="0"/>
            <a:fld id="{3DF53439-851E-44AD-84B1-B6BFC3D0C743}" type="slidenum">
              <a:rPr lang="el-GR" smtClean="0"/>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3863697" y="302802"/>
            <a:ext cx="1199079" cy="6451578"/>
          </a:xfrm>
        </p:spPr>
        <p:txBody>
          <a:bodyPr vert="eaVert" rtlCol="0"/>
          <a:lstStyle/>
          <a:p>
            <a:pPr rtl="0"/>
            <a:r>
              <a:rPr lang="sv"/>
              <a:t>Kλικ για επεξεργασία του τίτλου</a:t>
            </a:r>
          </a:p>
        </p:txBody>
      </p:sp>
      <p:sp>
        <p:nvSpPr>
          <p:cNvPr id="3" name="2 - Θέση κατακόρυφου κειμένου"/>
          <p:cNvSpPr>
            <a:spLocks noGrp="1"/>
          </p:cNvSpPr>
          <p:nvPr>
            <p:ph type="body" orient="vert" idx="1"/>
          </p:nvPr>
        </p:nvSpPr>
        <p:spPr>
          <a:xfrm>
            <a:off x="266462" y="302802"/>
            <a:ext cx="3508415" cy="6451578"/>
          </a:xfrm>
        </p:spPr>
        <p:txBody>
          <a:bodyPr vert="eaVert" rtlCol="0"/>
          <a:lstStyle/>
          <a:p>
            <a:pPr lvl="0" rtl="0"/>
            <a:r>
              <a:rPr lang="sv"/>
              <a:t>Kλικ για επεξεργασία των στυλ του υποδείγματος</a:t>
            </a:r>
          </a:p>
          <a:p>
            <a:pPr lvl="1" rtl="0"/>
            <a:r>
              <a:rPr lang="sv"/>
              <a:t>Δεύτερου επιπέδου</a:t>
            </a:r>
          </a:p>
          <a:p>
            <a:pPr lvl="2" rtl="0"/>
            <a:r>
              <a:rPr lang="sv"/>
              <a:t>Τρίτου επιπέδου</a:t>
            </a:r>
          </a:p>
          <a:p>
            <a:pPr lvl="3" rtl="0"/>
            <a:r>
              <a:rPr lang="sv"/>
              <a:t>Τέταρτου επιπέδου</a:t>
            </a:r>
          </a:p>
          <a:p>
            <a:pPr lvl="4" rtl="0"/>
            <a:r>
              <a:rPr lang="sv"/>
              <a:t>Πέμπτου επιπέδου</a:t>
            </a:r>
          </a:p>
        </p:txBody>
      </p:sp>
      <p:sp>
        <p:nvSpPr>
          <p:cNvPr id="4" name="3 - Θέση ημερομηνίας"/>
          <p:cNvSpPr>
            <a:spLocks noGrp="1"/>
          </p:cNvSpPr>
          <p:nvPr>
            <p:ph type="dt" sz="half" idx="10"/>
          </p:nvPr>
        </p:nvSpPr>
        <p:spPr/>
        <p:txBody>
          <a:bodyPr rtlCol="0"/>
          <a:lstStyle/>
          <a:p>
            <a:pPr rtl="0"/>
            <a:r>
              <a:rPr lang="en-US"/>
              <a:t>August 26</a:t>
            </a:r>
            <a:endParaRPr lang="el-GR"/>
          </a:p>
        </p:txBody>
      </p:sp>
      <p:sp>
        <p:nvSpPr>
          <p:cNvPr id="5" name="4 - Θέση υποσέλιδου"/>
          <p:cNvSpPr>
            <a:spLocks noGrp="1"/>
          </p:cNvSpPr>
          <p:nvPr>
            <p:ph type="ftr" sz="quarter" idx="11"/>
          </p:nvPr>
        </p:nvSpPr>
        <p:spPr/>
        <p:txBody>
          <a:bodyPr rtlCol="0"/>
          <a:lstStyle/>
          <a:p>
            <a:pPr rtl="0"/>
            <a:r>
              <a:rPr lang="sv"/>
              <a:t>Οδηγίες Χρήσης κρεβατι απλο πολυσπαστο 0808313</a:t>
            </a:r>
          </a:p>
        </p:txBody>
      </p:sp>
      <p:sp>
        <p:nvSpPr>
          <p:cNvPr id="6" name="5 - Θέση αριθμού διαφάνειας"/>
          <p:cNvSpPr>
            <a:spLocks noGrp="1"/>
          </p:cNvSpPr>
          <p:nvPr>
            <p:ph type="sldNum" sz="quarter" idx="12"/>
          </p:nvPr>
        </p:nvSpPr>
        <p:spPr/>
        <p:txBody>
          <a:bodyPr rtlCol="0"/>
          <a:lstStyle/>
          <a:p>
            <a:pPr rtl="0"/>
            <a:fld id="{3DF53439-851E-44AD-84B1-B6BFC3D0C743}" type="slidenum">
              <a:rPr lang="el-GR" smtClean="0"/>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τίτλου"/>
          <p:cNvSpPr>
            <a:spLocks noGrp="1"/>
          </p:cNvSpPr>
          <p:nvPr>
            <p:ph type="title"/>
          </p:nvPr>
        </p:nvSpPr>
        <p:spPr>
          <a:xfrm>
            <a:off x="266462" y="302801"/>
            <a:ext cx="4796314" cy="1260211"/>
          </a:xfrm>
          <a:prstGeom prst="rect">
            <a:avLst/>
          </a:prstGeom>
        </p:spPr>
        <p:txBody>
          <a:bodyPr vert="horz" lIns="91440" tIns="45720" rIns="91440" bIns="45720" rtlCol="0" anchor="ctr">
            <a:normAutofit/>
          </a:bodyPr>
          <a:lstStyle/>
          <a:p>
            <a:pPr rtl="0"/>
            <a:r>
              <a:rPr lang="sv"/>
              <a:t>Kλικ για επεξεργασία του τίτλου</a:t>
            </a:r>
          </a:p>
        </p:txBody>
      </p:sp>
      <p:sp>
        <p:nvSpPr>
          <p:cNvPr id="3" name="2 - Θέση κειμένου"/>
          <p:cNvSpPr>
            <a:spLocks noGrp="1"/>
          </p:cNvSpPr>
          <p:nvPr>
            <p:ph type="body" idx="1"/>
          </p:nvPr>
        </p:nvSpPr>
        <p:spPr>
          <a:xfrm>
            <a:off x="266462" y="1764295"/>
            <a:ext cx="4796314" cy="4990084"/>
          </a:xfrm>
          <a:prstGeom prst="rect">
            <a:avLst/>
          </a:prstGeom>
        </p:spPr>
        <p:txBody>
          <a:bodyPr vert="horz" lIns="91440" tIns="45720" rIns="91440" bIns="45720" rtlCol="0">
            <a:normAutofit/>
          </a:bodyPr>
          <a:lstStyle/>
          <a:p>
            <a:pPr lvl="0" rtl="0"/>
            <a:r>
              <a:rPr lang="sv"/>
              <a:t>Kλικ για επεξεργασία των στυλ του υποδείγματος</a:t>
            </a:r>
          </a:p>
          <a:p>
            <a:pPr lvl="1" rtl="0"/>
            <a:r>
              <a:rPr lang="sv"/>
              <a:t>Δεύτερου επιπέδου</a:t>
            </a:r>
          </a:p>
          <a:p>
            <a:pPr lvl="2" rtl="0"/>
            <a:r>
              <a:rPr lang="sv"/>
              <a:t>Τρίτου επιπέδου</a:t>
            </a:r>
          </a:p>
          <a:p>
            <a:pPr lvl="3" rtl="0"/>
            <a:r>
              <a:rPr lang="sv"/>
              <a:t>Τέταρτου επιπέδου</a:t>
            </a:r>
          </a:p>
          <a:p>
            <a:pPr lvl="4" rtl="0"/>
            <a:r>
              <a:rPr lang="sv"/>
              <a:t>Πέμπτου επιπέδου</a:t>
            </a:r>
          </a:p>
        </p:txBody>
      </p:sp>
      <p:sp>
        <p:nvSpPr>
          <p:cNvPr id="4" name="3 - Θέση ημερομηνίας"/>
          <p:cNvSpPr>
            <a:spLocks noGrp="1"/>
          </p:cNvSpPr>
          <p:nvPr>
            <p:ph type="dt" sz="half" idx="2"/>
          </p:nvPr>
        </p:nvSpPr>
        <p:spPr>
          <a:xfrm>
            <a:off x="266462" y="7008171"/>
            <a:ext cx="1243489" cy="402567"/>
          </a:xfrm>
          <a:prstGeom prst="rect">
            <a:avLst/>
          </a:prstGeom>
        </p:spPr>
        <p:txBody>
          <a:bodyPr vert="horz" lIns="91440" tIns="45720" rIns="91440" bIns="45720" rtlCol="0" anchor="ctr"/>
          <a:lstStyle>
            <a:lvl1pPr algn="l">
              <a:defRPr sz="1200">
                <a:solidFill>
                  <a:schemeClr val="tx1">
                    <a:tint val="75000"/>
                  </a:schemeClr>
                </a:solidFill>
              </a:defRPr>
            </a:lvl1pPr>
          </a:lstStyle>
          <a:p>
            <a:pPr rtl="0"/>
            <a:r>
              <a:rPr lang="en-US"/>
              <a:t>August 26</a:t>
            </a:r>
            <a:endParaRPr lang="el-GR"/>
          </a:p>
        </p:txBody>
      </p:sp>
      <p:sp>
        <p:nvSpPr>
          <p:cNvPr id="5" name="4 - Θέση υποσέλιδου"/>
          <p:cNvSpPr>
            <a:spLocks noGrp="1"/>
          </p:cNvSpPr>
          <p:nvPr>
            <p:ph type="ftr" sz="quarter" idx="3"/>
          </p:nvPr>
        </p:nvSpPr>
        <p:spPr>
          <a:xfrm>
            <a:off x="1820823" y="7008171"/>
            <a:ext cx="1687592" cy="402567"/>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r>
              <a:rPr lang="sv"/>
              <a:t>Οδηγίες Χρήσης κρεβατι απλο πολυσπαστο 0808313</a:t>
            </a:r>
          </a:p>
        </p:txBody>
      </p:sp>
      <p:sp>
        <p:nvSpPr>
          <p:cNvPr id="6" name="5 - Θέση αριθμού διαφάνειας"/>
          <p:cNvSpPr>
            <a:spLocks noGrp="1"/>
          </p:cNvSpPr>
          <p:nvPr>
            <p:ph type="sldNum" sz="quarter" idx="4"/>
          </p:nvPr>
        </p:nvSpPr>
        <p:spPr>
          <a:xfrm>
            <a:off x="3819287" y="7008171"/>
            <a:ext cx="1243489" cy="402567"/>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3DF53439-851E-44AD-84B1-B6BFC3D0C743}" type="slidenum">
              <a:rPr lang="el-GR" smtClean="0"/>
              <a:t>‹#›</a:t>
            </a:fld>
            <a:endParaRPr 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tif"/><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9.jpe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 Id="rId5" Type="http://schemas.openxmlformats.org/officeDocument/2006/relationships/image" Target="../media/image19.jpeg"/><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9">
            <a:extLst>
              <a:ext uri="{FF2B5EF4-FFF2-40B4-BE49-F238E27FC236}">
                <a16:creationId xmlns:a16="http://schemas.microsoft.com/office/drawing/2014/main" id="{9D9120C2-9E78-476B-B490-E9FB1DC0FE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1295" y="213580"/>
            <a:ext cx="459788" cy="288000"/>
          </a:xfrm>
          <a:prstGeom prst="rect">
            <a:avLst/>
          </a:prstGeom>
        </p:spPr>
      </p:pic>
      <p:pic>
        <p:nvPicPr>
          <p:cNvPr id="6"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09292" y="5052281"/>
            <a:ext cx="2881162" cy="856676"/>
          </a:xfrm>
          <a:prstGeom prst="rect">
            <a:avLst/>
          </a:prstGeom>
        </p:spPr>
      </p:pic>
      <p:pic>
        <p:nvPicPr>
          <p:cNvPr id="7"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6462" y="6521583"/>
            <a:ext cx="476190" cy="335570"/>
          </a:xfrm>
          <a:prstGeom prst="rect">
            <a:avLst/>
          </a:prstGeom>
        </p:spPr>
      </p:pic>
      <p:sp>
        <p:nvSpPr>
          <p:cNvPr id="9" name="TextBox 8"/>
          <p:cNvSpPr txBox="1"/>
          <p:nvPr/>
        </p:nvSpPr>
        <p:spPr>
          <a:xfrm>
            <a:off x="1656507" y="6089232"/>
            <a:ext cx="1685077" cy="369332"/>
          </a:xfrm>
          <a:prstGeom prst="rect">
            <a:avLst/>
          </a:prstGeom>
          <a:noFill/>
          <a:effectLst>
            <a:outerShdw blurRad="50800" dist="38100" dir="2700000" algn="tl" rotWithShape="0">
              <a:prstClr val="black">
                <a:alpha val="40000"/>
              </a:prstClr>
            </a:outerShdw>
          </a:effectLst>
        </p:spPr>
        <p:txBody>
          <a:bodyPr wrap="none" rtlCol="0">
            <a:spAutoFit/>
          </a:bodyPr>
          <a:lstStyle/>
          <a:p>
            <a:pPr lvl="0" rtl="0">
              <a:defRPr/>
            </a:pPr>
            <a:r>
              <a:rPr lang="sv" b="1" kern="0">
                <a:latin typeface="Arial" panose="020B0604020202020204" pitchFamily="34" charset="0"/>
                <a:cs typeface="Arial" panose="020B0604020202020204" pitchFamily="34" charset="0"/>
              </a:rPr>
              <a:t>REF: </a:t>
            </a:r>
            <a:r>
              <a:rPr lang="sv" b="1" kern="0">
                <a:solidFill>
                  <a:schemeClr val="tx2">
                    <a:lumMod val="75000"/>
                  </a:schemeClr>
                </a:solidFill>
                <a:latin typeface="Arial" panose="020B0604020202020204" pitchFamily="34" charset="0"/>
                <a:cs typeface="Arial" panose="020B0604020202020204" pitchFamily="34" charset="0"/>
              </a:rPr>
              <a:t>0808195</a:t>
            </a:r>
            <a:endParaRPr kumimoji="0" lang="el-GR" sz="1800" i="0" u="none" strike="noStrike" kern="0" cap="none" spc="0" normalizeH="0" noProof="0" dirty="0">
              <a:ln>
                <a:noFill/>
              </a:ln>
              <a:solidFill>
                <a:schemeClr val="tx2">
                  <a:lumMod val="75000"/>
                </a:schemeClr>
              </a:solidFill>
              <a:effectLst/>
              <a:uLnTx/>
              <a:uFillTx/>
              <a:latin typeface="Arial" panose="020B0604020202020204" pitchFamily="34" charset="0"/>
              <a:cs typeface="Arial" panose="020B0604020202020204" pitchFamily="34" charset="0"/>
            </a:endParaRPr>
          </a:p>
        </p:txBody>
      </p:sp>
      <p:sp>
        <p:nvSpPr>
          <p:cNvPr id="11" name="TextBox 10"/>
          <p:cNvSpPr txBox="1"/>
          <p:nvPr/>
        </p:nvSpPr>
        <p:spPr>
          <a:xfrm>
            <a:off x="43231" y="4398375"/>
            <a:ext cx="5242776" cy="307777"/>
          </a:xfrm>
          <a:prstGeom prst="rect">
            <a:avLst/>
          </a:prstGeom>
          <a:noFill/>
          <a:effectLst>
            <a:outerShdw blurRad="50800" dist="38100" dir="2700000" algn="tl" rotWithShape="0">
              <a:prstClr val="black">
                <a:alpha val="40000"/>
              </a:prstClr>
            </a:outerShdw>
          </a:effectLst>
        </p:spPr>
        <p:txBody>
          <a:bodyPr wrap="square" rtlCol="0">
            <a:spAutoFit/>
          </a:bodyPr>
          <a:lstStyle/>
          <a:p>
            <a:pPr rtl="0"/>
            <a:r>
              <a:rPr lang="sv" sz="1400" b="1" kern="0">
                <a:latin typeface="Arial" panose="020B0604020202020204" pitchFamily="34" charset="0"/>
                <a:cs typeface="Arial" panose="020B0604020202020204" pitchFamily="34" charset="0"/>
              </a:rPr>
              <a:t>BRUKSANVISNING  </a:t>
            </a:r>
            <a:r>
              <a:rPr lang="sv" sz="1400" b="1" kern="0">
                <a:solidFill>
                  <a:schemeClr val="tx2">
                    <a:lumMod val="75000"/>
                  </a:schemeClr>
                </a:solidFill>
                <a:latin typeface="Arial" panose="020B0604020202020204" pitchFamily="34" charset="0"/>
                <a:cs typeface="Arial" panose="020B0604020202020204" pitchFamily="34" charset="0"/>
              </a:rPr>
              <a:t>LYFTBÅGE MED UNDERREDE</a:t>
            </a:r>
          </a:p>
        </p:txBody>
      </p:sp>
      <p:pic>
        <p:nvPicPr>
          <p:cNvPr id="12" name="Εικόνα 11">
            <a:extLst>
              <a:ext uri="{FF2B5EF4-FFF2-40B4-BE49-F238E27FC236}">
                <a16:creationId xmlns:a16="http://schemas.microsoft.com/office/drawing/2014/main" id="{ECDD6A88-E377-432E-9491-C69ECCD42EC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82776" y="101050"/>
            <a:ext cx="360000" cy="360000"/>
          </a:xfrm>
          <a:prstGeom prst="rect">
            <a:avLst/>
          </a:prstGeom>
        </p:spPr>
      </p:pic>
      <p:pic>
        <p:nvPicPr>
          <p:cNvPr id="5" name="Εικόνα 4" descr="Εικόνα που περιέχει κρεμάστρα, τραπέζι εργασίας&#10;&#10;Περιγραφή που δημιουργήθηκε αυτόματα">
            <a:extLst>
              <a:ext uri="{FF2B5EF4-FFF2-40B4-BE49-F238E27FC236}">
                <a16:creationId xmlns:a16="http://schemas.microsoft.com/office/drawing/2014/main" id="{7EFFBA99-1602-4FC3-B59D-0DD88A33604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49014" y="357580"/>
            <a:ext cx="3492017" cy="3492017"/>
          </a:xfrm>
          <a:prstGeom prst="rect">
            <a:avLst/>
          </a:prstGeom>
        </p:spPr>
      </p:pic>
      <p:sp>
        <p:nvSpPr>
          <p:cNvPr id="14" name="Θέση ημερομηνίας 13">
            <a:extLst>
              <a:ext uri="{FF2B5EF4-FFF2-40B4-BE49-F238E27FC236}">
                <a16:creationId xmlns:a16="http://schemas.microsoft.com/office/drawing/2014/main" id="{E080CF27-DC6A-424B-B208-8B808D2F13D9}"/>
              </a:ext>
            </a:extLst>
          </p:cNvPr>
          <p:cNvSpPr>
            <a:spLocks noGrp="1"/>
          </p:cNvSpPr>
          <p:nvPr>
            <p:ph type="dt" sz="half" idx="10"/>
          </p:nvPr>
        </p:nvSpPr>
        <p:spPr/>
        <p:txBody>
          <a:bodyPr rtlCol="0"/>
          <a:lstStyle/>
          <a:p>
            <a:pPr rtl="0"/>
            <a:r>
              <a:rPr lang="en-US" kern="0"/>
              <a:t>26 augusti</a:t>
            </a:r>
            <a:endParaRPr lang="el-GR" kern="0"/>
          </a:p>
        </p:txBody>
      </p:sp>
      <p:sp>
        <p:nvSpPr>
          <p:cNvPr id="16" name="Θέση αριθμού διαφάνειας 15">
            <a:extLst>
              <a:ext uri="{FF2B5EF4-FFF2-40B4-BE49-F238E27FC236}">
                <a16:creationId xmlns:a16="http://schemas.microsoft.com/office/drawing/2014/main" id="{7B0DFC16-3A65-42F2-BC56-80921AC58057}"/>
              </a:ext>
            </a:extLst>
          </p:cNvPr>
          <p:cNvSpPr>
            <a:spLocks noGrp="1"/>
          </p:cNvSpPr>
          <p:nvPr>
            <p:ph type="sldNum" sz="quarter" idx="12"/>
          </p:nvPr>
        </p:nvSpPr>
        <p:spPr/>
        <p:txBody>
          <a:bodyPr rtlCol="0"/>
          <a:lstStyle/>
          <a:p>
            <a:pPr rtl="0"/>
            <a:fld id="{3DF53439-851E-44AD-84B1-B6BFC3D0C743}" type="slidenum">
              <a:rPr lang="el-GR" kern="0" smtClean="0"/>
              <a:t>1</a:t>
            </a:fld>
            <a:endParaRPr lang="el-GR" kern="0"/>
          </a:p>
        </p:txBody>
      </p:sp>
      <p:pic>
        <p:nvPicPr>
          <p:cNvPr id="2" name="Εικόνα 1" descr="Εικόνα που περιέχει μοτίβο, γραφικά, pixel, σχεδίαση&#10;&#10;Περιγραφή που δημιουργήθηκε αυτόματα">
            <a:extLst>
              <a:ext uri="{FF2B5EF4-FFF2-40B4-BE49-F238E27FC236}">
                <a16:creationId xmlns:a16="http://schemas.microsoft.com/office/drawing/2014/main" id="{3C451BDE-82E4-8921-CE57-1B8F112EE23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380224" y="933403"/>
            <a:ext cx="798195" cy="798195"/>
          </a:xfrm>
          <a:prstGeom prst="rect">
            <a:avLst/>
          </a:prstGeom>
        </p:spPr>
      </p:pic>
      <p:sp>
        <p:nvSpPr>
          <p:cNvPr id="3" name="TextBox 4">
            <a:extLst>
              <a:ext uri="{FF2B5EF4-FFF2-40B4-BE49-F238E27FC236}">
                <a16:creationId xmlns:a16="http://schemas.microsoft.com/office/drawing/2014/main" id="{B8F63CA1-C05F-6843-1E20-2BF1C964F2E9}"/>
              </a:ext>
            </a:extLst>
          </p:cNvPr>
          <p:cNvSpPr txBox="1"/>
          <p:nvPr/>
        </p:nvSpPr>
        <p:spPr>
          <a:xfrm>
            <a:off x="4124954" y="625428"/>
            <a:ext cx="1319530" cy="381258"/>
          </a:xfrm>
          <a:prstGeom prst="rect">
            <a:avLst/>
          </a:prstGeom>
          <a:noFill/>
        </p:spPr>
        <p:txBody>
          <a:bodyPr wrap="square" rtlCol="0">
            <a:spAutoFit/>
          </a:bodyPr>
          <a:lstStyle/>
          <a:p>
            <a:pPr algn="ctr" rtl="0">
              <a:lnSpc>
                <a:spcPct val="107000"/>
              </a:lnSpc>
              <a:spcAft>
                <a:spcPts val="800"/>
              </a:spcAft>
            </a:pPr>
            <a:r>
              <a:rPr lang="sv" sz="900" b="1" kern="0">
                <a:solidFill>
                  <a:srgbClr val="000000"/>
                </a:solidFill>
                <a:effectLst/>
                <a:latin typeface="Calibri" panose="020F0502020204030204" pitchFamily="34" charset="0"/>
                <a:ea typeface="Calibri" panose="020F0502020204030204" pitchFamily="34" charset="0"/>
                <a:cs typeface="Arial" panose="020B0604020202020204" pitchFamily="34" charset="0"/>
              </a:rPr>
              <a:t>FLERSPRÅKIGA MANUALER</a:t>
            </a:r>
            <a:endParaRPr lang="el-GR" sz="1100" kern="0">
              <a:effectLst/>
              <a:latin typeface="Arial" panose="020B0604020202020204" pitchFamily="34" charset="0"/>
              <a:ea typeface="Calibri" panose="020F0502020204030204" pitchFamily="34" charset="0"/>
            </a:endParaRPr>
          </a:p>
        </p:txBody>
      </p:sp>
      <p:sp>
        <p:nvSpPr>
          <p:cNvPr id="4" name="TextBox 3">
            <a:extLst>
              <a:ext uri="{FF2B5EF4-FFF2-40B4-BE49-F238E27FC236}">
                <a16:creationId xmlns:a16="http://schemas.microsoft.com/office/drawing/2014/main" id="{C6910649-E21C-301B-A02A-96CA3B42B22E}"/>
              </a:ext>
            </a:extLst>
          </p:cNvPr>
          <p:cNvSpPr txBox="1"/>
          <p:nvPr/>
        </p:nvSpPr>
        <p:spPr>
          <a:xfrm>
            <a:off x="239164" y="149449"/>
            <a:ext cx="841280" cy="461665"/>
          </a:xfrm>
          <a:prstGeom prst="rect">
            <a:avLst/>
          </a:prstGeom>
          <a:solidFill>
            <a:schemeClr val="bg1"/>
          </a:solidFill>
        </p:spPr>
        <p:txBody>
          <a:bodyPr wrap="square" rtlCol="0">
            <a:spAutoFit/>
          </a:bodyPr>
          <a:lstStyle/>
          <a:p>
            <a:r>
              <a:rPr lang="en-US" sz="2400" b="1" dirty="0">
                <a:latin typeface="Arial" panose="020B0604020202020204" pitchFamily="34" charset="0"/>
                <a:cs typeface="Arial" panose="020B0604020202020204" pitchFamily="34" charset="0"/>
              </a:rPr>
              <a:t>SV</a:t>
            </a:r>
            <a:endParaRPr lang="el-GR"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86370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3168675" y="6441447"/>
            <a:ext cx="504056" cy="219504"/>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rtl="0"/>
            <a:endParaRPr lang="el-GR" b="1" dirty="0"/>
          </a:p>
        </p:txBody>
      </p:sp>
      <p:sp>
        <p:nvSpPr>
          <p:cNvPr id="8" name="Ορθογώνιο 7">
            <a:extLst>
              <a:ext uri="{FF2B5EF4-FFF2-40B4-BE49-F238E27FC236}">
                <a16:creationId xmlns:a16="http://schemas.microsoft.com/office/drawing/2014/main" id="{3092D527-ACF7-4988-B8BE-E58AD35BDACE}"/>
              </a:ext>
            </a:extLst>
          </p:cNvPr>
          <p:cNvSpPr/>
          <p:nvPr/>
        </p:nvSpPr>
        <p:spPr>
          <a:xfrm>
            <a:off x="266462" y="324247"/>
            <a:ext cx="4680000" cy="3046988"/>
          </a:xfrm>
          <a:prstGeom prst="rect">
            <a:avLst/>
          </a:prstGeom>
        </p:spPr>
        <p:txBody>
          <a:bodyPr wrap="square" rtlCol="0">
            <a:spAutoFit/>
          </a:bodyPr>
          <a:lstStyle/>
          <a:p>
            <a:pPr algn="just" rtl="0"/>
            <a:r>
              <a:rPr lang="sv" sz="1200" b="1" u="sng">
                <a:latin typeface="Century" panose="02040604050505020304" pitchFamily="18" charset="0"/>
                <a:cs typeface="Arial" panose="020B0604020202020204" pitchFamily="34" charset="0"/>
              </a:rPr>
              <a:t>Avsedd användning:</a:t>
            </a:r>
            <a:endParaRPr lang="en-US" sz="1200" b="1" u="sng" dirty="0">
              <a:latin typeface="Century" panose="02040604050505020304" pitchFamily="18" charset="0"/>
              <a:cs typeface="Arial" panose="020B0604020202020204" pitchFamily="34" charset="0"/>
            </a:endParaRPr>
          </a:p>
          <a:p>
            <a:pPr rtl="0"/>
            <a:r>
              <a:rPr lang="sv" sz="1200">
                <a:latin typeface="Century" panose="02040604050505020304" pitchFamily="18" charset="0"/>
              </a:rPr>
              <a:t>Lyftbågen främst avsedd för personer som är sängliggande och behöver hjälp att resa sig från liggande till sittande ställning. Den är ett tillbehör till vård- eller sjukhussängen som säljs separat, är valfritt och endast avsett för inomhusbruk.</a:t>
            </a:r>
            <a:endParaRPr lang="el-GR" sz="1200" dirty="0">
              <a:latin typeface="Century" panose="02040604050505020304" pitchFamily="18" charset="0"/>
            </a:endParaRPr>
          </a:p>
          <a:p>
            <a:pPr rtl="0"/>
            <a:r>
              <a:rPr lang="sv" sz="1200">
                <a:latin typeface="Century" panose="02040604050505020304" pitchFamily="18" charset="0"/>
              </a:rPr>
              <a:t>Det rekommenderas att placera lyftbågen bakom nackstödet och inte vid sidan av sängen.</a:t>
            </a:r>
          </a:p>
          <a:p>
            <a:pPr rtl="0"/>
            <a:r>
              <a:rPr lang="sv" sz="1200">
                <a:latin typeface="Century" panose="02040604050505020304" pitchFamily="18" charset="0"/>
              </a:rPr>
              <a:t>Inga ytterligare tillbehör krävs för att fästa produkten vid väggen eller sängen.</a:t>
            </a:r>
            <a:endParaRPr lang="el-GR" sz="1200" dirty="0">
              <a:latin typeface="Century" panose="02040604050505020304" pitchFamily="18" charset="0"/>
            </a:endParaRPr>
          </a:p>
          <a:p>
            <a:pPr rtl="0"/>
            <a:endParaRPr lang="en-US" sz="1200" dirty="0">
              <a:latin typeface="Century" panose="02040604050505020304" pitchFamily="18" charset="0"/>
            </a:endParaRPr>
          </a:p>
          <a:p>
            <a:pPr rtl="0"/>
            <a:endParaRPr lang="en-US" sz="1200" dirty="0">
              <a:latin typeface="Century" panose="02040604050505020304" pitchFamily="18" charset="0"/>
            </a:endParaRPr>
          </a:p>
          <a:p>
            <a:pPr rtl="0"/>
            <a:endParaRPr lang="el-GR" sz="1200" dirty="0">
              <a:latin typeface="Century" panose="02040604050505020304" pitchFamily="18" charset="0"/>
            </a:endParaRPr>
          </a:p>
          <a:p>
            <a:pPr rtl="0"/>
            <a:r>
              <a:rPr lang="sv" sz="1200" b="1" u="sng">
                <a:latin typeface="Century" panose="02040604050505020304" pitchFamily="18" charset="0"/>
              </a:rPr>
              <a:t>Var försiktig:</a:t>
            </a:r>
            <a:endParaRPr lang="el-GR" sz="1200" b="1" u="sng" dirty="0">
              <a:latin typeface="Century" panose="02040604050505020304" pitchFamily="18" charset="0"/>
            </a:endParaRPr>
          </a:p>
          <a:p>
            <a:pPr rtl="0"/>
            <a:r>
              <a:rPr lang="sv" sz="1200" b="1">
                <a:latin typeface="Century" panose="02040604050505020304" pitchFamily="18" charset="0"/>
              </a:rPr>
              <a:t>Lyftbågen är inte lämplig för alla användare. Rådgör med din terapeut.</a:t>
            </a:r>
            <a:endParaRPr lang="el-GR" sz="1200" b="1" dirty="0">
              <a:latin typeface="Century" panose="02040604050505020304" pitchFamily="18" charset="0"/>
            </a:endParaRPr>
          </a:p>
        </p:txBody>
      </p:sp>
      <p:sp>
        <p:nvSpPr>
          <p:cNvPr id="3" name="Θέση ημερομηνίας 2">
            <a:extLst>
              <a:ext uri="{FF2B5EF4-FFF2-40B4-BE49-F238E27FC236}">
                <a16:creationId xmlns:a16="http://schemas.microsoft.com/office/drawing/2014/main" id="{C9B630B2-746F-465D-8332-55819F45997B}"/>
              </a:ext>
            </a:extLst>
          </p:cNvPr>
          <p:cNvSpPr>
            <a:spLocks noGrp="1"/>
          </p:cNvSpPr>
          <p:nvPr>
            <p:ph type="dt" sz="half" idx="10"/>
          </p:nvPr>
        </p:nvSpPr>
        <p:spPr/>
        <p:txBody>
          <a:bodyPr rtlCol="0"/>
          <a:lstStyle/>
          <a:p>
            <a:pPr rtl="0"/>
            <a:r>
              <a:rPr lang="en-US"/>
              <a:t>26 augusti</a:t>
            </a:r>
            <a:endParaRPr lang="el-GR"/>
          </a:p>
        </p:txBody>
      </p:sp>
      <p:sp>
        <p:nvSpPr>
          <p:cNvPr id="4" name="Θέση αριθμού διαφάνειας 3">
            <a:extLst>
              <a:ext uri="{FF2B5EF4-FFF2-40B4-BE49-F238E27FC236}">
                <a16:creationId xmlns:a16="http://schemas.microsoft.com/office/drawing/2014/main" id="{71C484CD-AA7F-47A2-BE5C-1EC9ABAF0658}"/>
              </a:ext>
            </a:extLst>
          </p:cNvPr>
          <p:cNvSpPr>
            <a:spLocks noGrp="1"/>
          </p:cNvSpPr>
          <p:nvPr>
            <p:ph type="sldNum" sz="quarter" idx="12"/>
          </p:nvPr>
        </p:nvSpPr>
        <p:spPr/>
        <p:txBody>
          <a:bodyPr rtlCol="0"/>
          <a:lstStyle/>
          <a:p>
            <a:pPr rtl="0"/>
            <a:fld id="{3DF53439-851E-44AD-84B1-B6BFC3D0C743}" type="slidenum">
              <a:rPr lang="el-GR" smtClean="0"/>
              <a:t>2</a:t>
            </a:fld>
            <a:endParaRPr lang="el-GR"/>
          </a:p>
        </p:txBody>
      </p:sp>
      <p:sp>
        <p:nvSpPr>
          <p:cNvPr id="7" name="TextBox 6">
            <a:extLst>
              <a:ext uri="{FF2B5EF4-FFF2-40B4-BE49-F238E27FC236}">
                <a16:creationId xmlns:a16="http://schemas.microsoft.com/office/drawing/2014/main" id="{9CD7703B-3787-4573-918A-8A01D3A2AA06}"/>
              </a:ext>
            </a:extLst>
          </p:cNvPr>
          <p:cNvSpPr txBox="1"/>
          <p:nvPr/>
        </p:nvSpPr>
        <p:spPr>
          <a:xfrm>
            <a:off x="270966" y="3888834"/>
            <a:ext cx="4680000" cy="2232406"/>
          </a:xfrm>
          <a:prstGeom prst="rect">
            <a:avLst/>
          </a:prstGeom>
          <a:noFill/>
        </p:spPr>
        <p:txBody>
          <a:bodyPr wrap="square" rtlCol="0">
            <a:spAutoFit/>
          </a:bodyPr>
          <a:lstStyle/>
          <a:p>
            <a:pPr marR="60960" algn="just" rtl="0">
              <a:lnSpc>
                <a:spcPts val="1320"/>
              </a:lnSpc>
              <a:spcBef>
                <a:spcPts val="30"/>
              </a:spcBef>
              <a:spcAft>
                <a:spcPts val="600"/>
              </a:spcAft>
              <a:tabLst>
                <a:tab pos="270510" algn="l"/>
              </a:tabLst>
            </a:pPr>
            <a:r>
              <a:rPr lang="sv" sz="1200" b="1" u="sng">
                <a:latin typeface="Century" panose="02040604050505020304" pitchFamily="18" charset="0"/>
              </a:rPr>
              <a:t>Allmänna varningar:</a:t>
            </a:r>
          </a:p>
          <a:p>
            <a:pPr marL="171450" marR="60960" indent="-171450" rtl="0">
              <a:lnSpc>
                <a:spcPts val="1320"/>
              </a:lnSpc>
              <a:spcBef>
                <a:spcPts val="30"/>
              </a:spcBef>
              <a:spcAft>
                <a:spcPts val="600"/>
              </a:spcAft>
              <a:buFont typeface="Arial" panose="020B0604020202020204" pitchFamily="34" charset="0"/>
              <a:buChar char="•"/>
              <a:tabLst>
                <a:tab pos="270510" algn="l"/>
              </a:tabLst>
            </a:pPr>
            <a:r>
              <a:rPr lang="sv" sz="1200">
                <a:effectLst/>
                <a:latin typeface="Century" panose="02040604050505020304" pitchFamily="18" charset="0"/>
                <a:ea typeface="Calibri" panose="020F0502020204030204" pitchFamily="34" charset="0"/>
              </a:rPr>
              <a:t>Om du inte läser denna bruksanvisning bör du helst inte använda denna produkt eller någon annan tillgänglig del.</a:t>
            </a:r>
            <a:br>
              <a:rPr lang="en-US" sz="1200" dirty="0">
                <a:effectLst/>
                <a:latin typeface="Century" panose="02040604050505020304" pitchFamily="18" charset="0"/>
                <a:ea typeface="Calibri" panose="020F0502020204030204" pitchFamily="34" charset="0"/>
              </a:rPr>
            </a:br>
            <a:r>
              <a:rPr lang="sv" sz="1200">
                <a:effectLst/>
                <a:latin typeface="Century" panose="02040604050505020304" pitchFamily="18" charset="0"/>
                <a:ea typeface="Calibri" panose="020F0502020204030204" pitchFamily="34" charset="0"/>
              </a:rPr>
              <a:t>Om du inte förstår användningen eller försiktighetsåtgärderna, kontakta återförsäljaren eller behörig teknisk personal innan du använder produkten, eftersom skador kan uppstå.</a:t>
            </a:r>
            <a:endParaRPr lang="el-GR" sz="1200" dirty="0">
              <a:effectLst/>
              <a:latin typeface="Century" panose="02040604050505020304" pitchFamily="18" charset="0"/>
              <a:ea typeface="Calibri" panose="020F0502020204030204" pitchFamily="34" charset="0"/>
            </a:endParaRPr>
          </a:p>
          <a:p>
            <a:pPr marL="171450" marR="172720" lvl="0" indent="-171450" algn="just" rtl="0">
              <a:lnSpc>
                <a:spcPct val="97000"/>
              </a:lnSpc>
              <a:spcBef>
                <a:spcPts val="285"/>
              </a:spcBef>
              <a:spcAft>
                <a:spcPts val="600"/>
              </a:spcAft>
              <a:buFont typeface="Arial" panose="020B0604020202020204" pitchFamily="34" charset="0"/>
              <a:buChar char="•"/>
              <a:tabLst>
                <a:tab pos="270510" algn="l"/>
                <a:tab pos="464185" algn="l"/>
              </a:tabLst>
            </a:pPr>
            <a:r>
              <a:rPr lang="sv" sz="1200">
                <a:effectLst/>
                <a:latin typeface="Century" panose="02040604050505020304" pitchFamily="18" charset="0"/>
                <a:ea typeface="Calibri" panose="020F0502020204030204" pitchFamily="34" charset="0"/>
              </a:rPr>
              <a:t>Håll enheten borta från värmekällor.</a:t>
            </a:r>
            <a:endParaRPr lang="el-GR" sz="1200" dirty="0">
              <a:effectLst/>
              <a:latin typeface="Century" panose="02040604050505020304" pitchFamily="18" charset="0"/>
              <a:ea typeface="Calibri" panose="020F0502020204030204" pitchFamily="34" charset="0"/>
            </a:endParaRPr>
          </a:p>
          <a:p>
            <a:pPr marL="171450" marR="172720" lvl="0" indent="-171450" algn="just" rtl="0">
              <a:lnSpc>
                <a:spcPct val="97000"/>
              </a:lnSpc>
              <a:spcBef>
                <a:spcPts val="285"/>
              </a:spcBef>
              <a:spcAft>
                <a:spcPts val="600"/>
              </a:spcAft>
              <a:buFont typeface="Arial" panose="020B0604020202020204" pitchFamily="34" charset="0"/>
              <a:buChar char="•"/>
              <a:tabLst>
                <a:tab pos="270510" algn="l"/>
                <a:tab pos="464185" algn="l"/>
              </a:tabLst>
            </a:pPr>
            <a:r>
              <a:rPr lang="sv" sz="1200" b="0" i="0" u="none" strike="noStrike">
                <a:latin typeface="Century" panose="02040604050505020304" pitchFamily="18" charset="0"/>
              </a:rPr>
              <a:t>Var försiktig när barn befinner sig i närheten och l</a:t>
            </a:r>
            <a:r>
              <a:rPr lang="sv" sz="1200">
                <a:effectLst/>
                <a:latin typeface="Century" panose="02040604050505020304" pitchFamily="18" charset="0"/>
                <a:ea typeface="Calibri" panose="020F0502020204030204" pitchFamily="34" charset="0"/>
              </a:rPr>
              <a:t>åt inte barnen leka med produkten.</a:t>
            </a:r>
            <a:endParaRPr lang="el-GR" sz="1200" dirty="0">
              <a:effectLst/>
              <a:latin typeface="Century" panose="02040604050505020304" pitchFamily="18" charset="0"/>
              <a:ea typeface="Calibri" panose="020F0502020204030204" pitchFamily="34" charset="0"/>
            </a:endParaRPr>
          </a:p>
          <a:p>
            <a:pPr marL="171450" marR="172720" indent="-171450" algn="just" rtl="0">
              <a:lnSpc>
                <a:spcPct val="97000"/>
              </a:lnSpc>
              <a:spcBef>
                <a:spcPts val="285"/>
              </a:spcBef>
              <a:spcAft>
                <a:spcPts val="600"/>
              </a:spcAft>
              <a:buFont typeface="Arial" panose="020B0604020202020204" pitchFamily="34" charset="0"/>
              <a:buChar char="•"/>
              <a:tabLst>
                <a:tab pos="270510" algn="l"/>
                <a:tab pos="464185" algn="l"/>
              </a:tabLst>
            </a:pPr>
            <a:r>
              <a:rPr lang="sv" sz="1200" b="0" i="0" u="none" strike="noStrike">
                <a:latin typeface="Century" panose="02040604050505020304" pitchFamily="18" charset="0"/>
              </a:rPr>
              <a:t>Överskrid inte den maximala nyttolasten.</a:t>
            </a:r>
          </a:p>
        </p:txBody>
      </p:sp>
      <p:pic>
        <p:nvPicPr>
          <p:cNvPr id="11" name="Εικόνα 10">
            <a:extLst>
              <a:ext uri="{FF2B5EF4-FFF2-40B4-BE49-F238E27FC236}">
                <a16:creationId xmlns:a16="http://schemas.microsoft.com/office/drawing/2014/main" id="{0591265C-2107-4993-A668-C08E9A535CA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82776" y="101050"/>
            <a:ext cx="360000" cy="360000"/>
          </a:xfrm>
          <a:prstGeom prst="rect">
            <a:avLst/>
          </a:prstGeom>
        </p:spPr>
      </p:pic>
    </p:spTree>
    <p:extLst>
      <p:ext uri="{BB962C8B-B14F-4D97-AF65-F5344CB8AC3E}">
        <p14:creationId xmlns:p14="http://schemas.microsoft.com/office/powerpoint/2010/main" val="24265571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a:extLst>
              <a:ext uri="{FF2B5EF4-FFF2-40B4-BE49-F238E27FC236}">
                <a16:creationId xmlns:a16="http://schemas.microsoft.com/office/drawing/2014/main" id="{E33E80C2-E315-4868-B998-D1DF1CAA0F36}"/>
              </a:ext>
            </a:extLst>
          </p:cNvPr>
          <p:cNvSpPr/>
          <p:nvPr/>
        </p:nvSpPr>
        <p:spPr>
          <a:xfrm>
            <a:off x="279865" y="2039714"/>
            <a:ext cx="4826868" cy="1754326"/>
          </a:xfrm>
          <a:prstGeom prst="rect">
            <a:avLst/>
          </a:prstGeom>
        </p:spPr>
        <p:txBody>
          <a:bodyPr wrap="square" rtlCol="0">
            <a:spAutoFit/>
          </a:bodyPr>
          <a:lstStyle/>
          <a:p>
            <a:pPr rtl="0"/>
            <a:endParaRPr lang="el-GR" sz="1200" dirty="0">
              <a:latin typeface="Century" panose="02040604050505020304" pitchFamily="18" charset="0"/>
              <a:cs typeface="Arial" panose="020B0604020202020204" pitchFamily="34" charset="0"/>
            </a:endParaRPr>
          </a:p>
          <a:p>
            <a:pPr rtl="0"/>
            <a:r>
              <a:rPr lang="sv" sz="1200" b="1" u="sng" dirty="0">
                <a:latin typeface="Century" panose="02040604050505020304" pitchFamily="18" charset="0"/>
                <a:cs typeface="Arial" panose="020B0604020202020204" pitchFamily="34" charset="0"/>
              </a:rPr>
              <a:t>Underhåll och rengöring:</a:t>
            </a:r>
            <a:endParaRPr lang="en-US" sz="1200" b="1" u="sng" dirty="0">
              <a:latin typeface="Century" panose="02040604050505020304" pitchFamily="18" charset="0"/>
              <a:cs typeface="Arial" panose="020B0604020202020204" pitchFamily="34" charset="0"/>
            </a:endParaRPr>
          </a:p>
          <a:p>
            <a:pPr marL="171450" indent="-171450" rtl="0">
              <a:buFont typeface="Arial" panose="020B0604020202020204" pitchFamily="34" charset="0"/>
              <a:buChar char="•"/>
            </a:pPr>
            <a:r>
              <a:rPr lang="sv" sz="1200" dirty="0">
                <a:latin typeface="Century" panose="02040604050505020304" pitchFamily="18" charset="0"/>
                <a:cs typeface="Arial" panose="020B0604020202020204" pitchFamily="34" charset="0"/>
              </a:rPr>
              <a:t>Rengör produktens yta efter varje användning med en mjuk trasa.</a:t>
            </a:r>
            <a:endParaRPr lang="el-GR" sz="1200" dirty="0">
              <a:latin typeface="Century" panose="02040604050505020304" pitchFamily="18" charset="0"/>
              <a:cs typeface="Arial" panose="020B0604020202020204" pitchFamily="34" charset="0"/>
            </a:endParaRPr>
          </a:p>
          <a:p>
            <a:pPr marL="171450" indent="-171450" rtl="0">
              <a:buFont typeface="Arial" panose="020B0604020202020204" pitchFamily="34" charset="0"/>
              <a:buChar char="•"/>
            </a:pPr>
            <a:r>
              <a:rPr lang="sv" sz="1200" dirty="0">
                <a:latin typeface="Century" panose="02040604050505020304" pitchFamily="18" charset="0"/>
                <a:cs typeface="Arial" panose="020B0604020202020204" pitchFamily="34" charset="0"/>
              </a:rPr>
              <a:t>Smuts, olja och skräp måste avlägsnas från produktens yta.</a:t>
            </a:r>
          </a:p>
          <a:p>
            <a:pPr marL="171450" indent="-171450" rtl="0">
              <a:buFont typeface="Arial" panose="020B0604020202020204" pitchFamily="34" charset="0"/>
              <a:buChar char="•"/>
            </a:pPr>
            <a:r>
              <a:rPr lang="sv" sz="1200" dirty="0">
                <a:latin typeface="Century" panose="02040604050505020304" pitchFamily="18" charset="0"/>
                <a:cs typeface="Arial" panose="020B0604020202020204" pitchFamily="34" charset="0"/>
              </a:rPr>
              <a:t>Använd endast en trasa och mild tvål på ytor som behöver rengöras.</a:t>
            </a:r>
          </a:p>
          <a:p>
            <a:pPr marL="171450" indent="-171450" rtl="0">
              <a:buFont typeface="Arial" panose="020B0604020202020204" pitchFamily="34" charset="0"/>
              <a:buChar char="•"/>
            </a:pPr>
            <a:r>
              <a:rPr lang="sv" sz="1200" dirty="0">
                <a:latin typeface="Century" panose="02040604050505020304" pitchFamily="18" charset="0"/>
                <a:cs typeface="Arial" panose="020B0604020202020204" pitchFamily="34" charset="0"/>
              </a:rPr>
              <a:t>Använd sedan en ren trasa och torka av ytorna ordentligt innan du använder produkten. </a:t>
            </a:r>
            <a:r>
              <a:rPr lang="sv" sz="1200" dirty="0"/>
              <a:t>Låt inte produkten stå våt.</a:t>
            </a:r>
          </a:p>
          <a:p>
            <a:pPr marL="171450" indent="-171450" rtl="0">
              <a:buFont typeface="Arial" panose="020B0604020202020204" pitchFamily="34" charset="0"/>
              <a:buChar char="•"/>
            </a:pPr>
            <a:r>
              <a:rPr lang="sv" sz="1200" dirty="0">
                <a:latin typeface="Century" panose="02040604050505020304" pitchFamily="18" charset="0"/>
                <a:cs typeface="Arial" panose="020B0604020202020204" pitchFamily="34" charset="0"/>
              </a:rPr>
              <a:t>Om du behöver desinficera produkten, använd ett vanligt, milt desinfektionsmedel</a:t>
            </a:r>
            <a:endParaRPr lang="en-US" sz="1200" u="sng" dirty="0">
              <a:latin typeface="Century" panose="02040604050505020304" pitchFamily="18" charset="0"/>
              <a:cs typeface="Arial" panose="020B0604020202020204" pitchFamily="34" charset="0"/>
            </a:endParaRPr>
          </a:p>
        </p:txBody>
      </p:sp>
      <p:sp>
        <p:nvSpPr>
          <p:cNvPr id="2" name="Θέση ημερομηνίας 1">
            <a:extLst>
              <a:ext uri="{FF2B5EF4-FFF2-40B4-BE49-F238E27FC236}">
                <a16:creationId xmlns:a16="http://schemas.microsoft.com/office/drawing/2014/main" id="{765813F3-587E-497D-B1CE-C94EBB3A2FE9}"/>
              </a:ext>
            </a:extLst>
          </p:cNvPr>
          <p:cNvSpPr>
            <a:spLocks noGrp="1"/>
          </p:cNvSpPr>
          <p:nvPr>
            <p:ph type="dt" sz="half" idx="10"/>
          </p:nvPr>
        </p:nvSpPr>
        <p:spPr/>
        <p:txBody>
          <a:bodyPr rtlCol="0"/>
          <a:lstStyle/>
          <a:p>
            <a:pPr rtl="0"/>
            <a:r>
              <a:rPr lang="en-US"/>
              <a:t>26 augusti</a:t>
            </a:r>
            <a:endParaRPr lang="el-GR"/>
          </a:p>
        </p:txBody>
      </p:sp>
      <p:sp>
        <p:nvSpPr>
          <p:cNvPr id="4" name="Θέση αριθμού διαφάνειας 3">
            <a:extLst>
              <a:ext uri="{FF2B5EF4-FFF2-40B4-BE49-F238E27FC236}">
                <a16:creationId xmlns:a16="http://schemas.microsoft.com/office/drawing/2014/main" id="{91014310-EBA4-4A82-983A-F16428060ABB}"/>
              </a:ext>
            </a:extLst>
          </p:cNvPr>
          <p:cNvSpPr>
            <a:spLocks noGrp="1"/>
          </p:cNvSpPr>
          <p:nvPr>
            <p:ph type="sldNum" sz="quarter" idx="12"/>
          </p:nvPr>
        </p:nvSpPr>
        <p:spPr/>
        <p:txBody>
          <a:bodyPr rtlCol="0"/>
          <a:lstStyle/>
          <a:p>
            <a:pPr rtl="0"/>
            <a:fld id="{3DF53439-851E-44AD-84B1-B6BFC3D0C743}" type="slidenum">
              <a:rPr lang="el-GR" smtClean="0"/>
              <a:t>3</a:t>
            </a:fld>
            <a:endParaRPr lang="el-GR"/>
          </a:p>
        </p:txBody>
      </p:sp>
      <p:sp>
        <p:nvSpPr>
          <p:cNvPr id="8" name="TextBox 7">
            <a:extLst>
              <a:ext uri="{FF2B5EF4-FFF2-40B4-BE49-F238E27FC236}">
                <a16:creationId xmlns:a16="http://schemas.microsoft.com/office/drawing/2014/main" id="{AFE2D958-9070-499B-A2C9-7E4B61C2DC78}"/>
              </a:ext>
            </a:extLst>
          </p:cNvPr>
          <p:cNvSpPr txBox="1"/>
          <p:nvPr/>
        </p:nvSpPr>
        <p:spPr>
          <a:xfrm>
            <a:off x="302981" y="4284687"/>
            <a:ext cx="4840271" cy="2308324"/>
          </a:xfrm>
          <a:prstGeom prst="rect">
            <a:avLst/>
          </a:prstGeom>
          <a:noFill/>
        </p:spPr>
        <p:txBody>
          <a:bodyPr wrap="square" rtlCol="0">
            <a:spAutoFit/>
          </a:bodyPr>
          <a:lstStyle/>
          <a:p>
            <a:pPr rtl="0"/>
            <a:r>
              <a:rPr lang="sv" sz="1200" b="1" u="sng">
                <a:latin typeface="Century" panose="02040604050505020304" pitchFamily="18" charset="0"/>
                <a:cs typeface="Arial" panose="020B0604020202020204" pitchFamily="34" charset="0"/>
              </a:rPr>
              <a:t>VAR FÖRSIKTIG (!):</a:t>
            </a:r>
          </a:p>
          <a:p>
            <a:pPr marL="171450" indent="-171450" algn="just" rtl="0">
              <a:buFont typeface="Arial" panose="020B0604020202020204" pitchFamily="34" charset="0"/>
              <a:buChar char="•"/>
            </a:pPr>
            <a:r>
              <a:rPr lang="sv" sz="1200">
                <a:latin typeface="Century" panose="02040604050505020304" pitchFamily="18" charset="0"/>
                <a:cs typeface="Arial" panose="020B0604020202020204" pitchFamily="34" charset="0"/>
              </a:rPr>
              <a:t>Om produkten är skadad eller inte fungerar som den ska, använd INTE produkten utan kontakta en auktoriserad och utbildad representant.</a:t>
            </a:r>
            <a:endParaRPr lang="el-GR" sz="1200" dirty="0">
              <a:latin typeface="Century" panose="02040604050505020304" pitchFamily="18" charset="0"/>
              <a:cs typeface="Arial" panose="020B0604020202020204" pitchFamily="34" charset="0"/>
            </a:endParaRPr>
          </a:p>
          <a:p>
            <a:pPr marL="171450" indent="-171450" algn="just" rtl="0">
              <a:buFont typeface="Arial" panose="020B0604020202020204" pitchFamily="34" charset="0"/>
              <a:buChar char="•"/>
            </a:pPr>
            <a:r>
              <a:rPr lang="sv" sz="1200">
                <a:latin typeface="Century" panose="02040604050505020304" pitchFamily="18" charset="0"/>
                <a:cs typeface="Arial" panose="020B0604020202020204" pitchFamily="34" charset="0"/>
              </a:rPr>
              <a:t>Använd inte produkten för något annat ändamål än det som anges i denna bruksanvisning</a:t>
            </a:r>
          </a:p>
          <a:p>
            <a:pPr marL="171450" indent="-171450" algn="just" rtl="0">
              <a:buFont typeface="Arial" panose="020B0604020202020204" pitchFamily="34" charset="0"/>
              <a:buChar char="•"/>
            </a:pPr>
            <a:r>
              <a:rPr lang="sv" sz="1200">
                <a:latin typeface="Century" panose="02040604050505020304" pitchFamily="18" charset="0"/>
                <a:cs typeface="Arial" panose="020B0604020202020204" pitchFamily="34" charset="0"/>
              </a:rPr>
              <a:t>MOBIAK S.A. frånsäger sig allt ansvar för eventuella konsekvenser som uppstår till följd av felaktig användning av denna produkt och av obehöriga ändringar av produktens ram.</a:t>
            </a:r>
          </a:p>
          <a:p>
            <a:pPr marL="171450" indent="-171450" algn="just" rtl="0">
              <a:buFont typeface="Arial" panose="020B0604020202020204" pitchFamily="34" charset="0"/>
              <a:buChar char="•"/>
            </a:pPr>
            <a:r>
              <a:rPr lang="sv" sz="1200">
                <a:latin typeface="Century" panose="02040604050505020304" pitchFamily="18" charset="0"/>
                <a:cs typeface="Arial" panose="020B0604020202020204" pitchFamily="34" charset="0"/>
              </a:rPr>
              <a:t>MOBIAK S.A förbehåller sig rätten att ändra informationen i detta dokument utan föregående meddelande</a:t>
            </a:r>
          </a:p>
          <a:p>
            <a:pPr marL="171450" indent="-171450" algn="just" rtl="0">
              <a:buFont typeface="Arial" panose="020B0604020202020204" pitchFamily="34" charset="0"/>
              <a:buChar char="•"/>
            </a:pPr>
            <a:r>
              <a:rPr lang="sv" sz="1200">
                <a:latin typeface="Century" panose="02040604050505020304" pitchFamily="18" charset="0"/>
                <a:cs typeface="Arial" panose="020B0604020202020204" pitchFamily="34" charset="0"/>
              </a:rPr>
              <a:t>Det kan förekomma ±3 % avvikelse vad gäller produkternas mått.</a:t>
            </a:r>
            <a:endParaRPr lang="en-US" sz="1100" dirty="0">
              <a:latin typeface="Arial" panose="020B0604020202020204" pitchFamily="34" charset="0"/>
              <a:cs typeface="Arial" panose="020B0604020202020204" pitchFamily="34" charset="0"/>
            </a:endParaRPr>
          </a:p>
        </p:txBody>
      </p:sp>
      <p:pic>
        <p:nvPicPr>
          <p:cNvPr id="9" name="Picture 2">
            <a:extLst>
              <a:ext uri="{FF2B5EF4-FFF2-40B4-BE49-F238E27FC236}">
                <a16:creationId xmlns:a16="http://schemas.microsoft.com/office/drawing/2014/main" id="{1EF493ED-55ED-4147-AA1A-473B276BAC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261" y="4271357"/>
            <a:ext cx="280987" cy="280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Εικόνα 9">
            <a:extLst>
              <a:ext uri="{FF2B5EF4-FFF2-40B4-BE49-F238E27FC236}">
                <a16:creationId xmlns:a16="http://schemas.microsoft.com/office/drawing/2014/main" id="{1689C2CE-7B80-4D1F-829E-DBCDAB24AC3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82776" y="101050"/>
            <a:ext cx="360000" cy="360000"/>
          </a:xfrm>
          <a:prstGeom prst="rect">
            <a:avLst/>
          </a:prstGeom>
        </p:spPr>
      </p:pic>
      <p:sp>
        <p:nvSpPr>
          <p:cNvPr id="12" name="TextBox 11">
            <a:extLst>
              <a:ext uri="{FF2B5EF4-FFF2-40B4-BE49-F238E27FC236}">
                <a16:creationId xmlns:a16="http://schemas.microsoft.com/office/drawing/2014/main" id="{262644D7-8837-4AEC-9157-7D18C2556C51}"/>
              </a:ext>
            </a:extLst>
          </p:cNvPr>
          <p:cNvSpPr txBox="1"/>
          <p:nvPr/>
        </p:nvSpPr>
        <p:spPr>
          <a:xfrm>
            <a:off x="205755" y="329058"/>
            <a:ext cx="4801413" cy="1938992"/>
          </a:xfrm>
          <a:prstGeom prst="rect">
            <a:avLst/>
          </a:prstGeom>
          <a:noFill/>
        </p:spPr>
        <p:txBody>
          <a:bodyPr wrap="square" rtlCol="0">
            <a:spAutoFit/>
          </a:bodyPr>
          <a:lstStyle/>
          <a:p>
            <a:pPr algn="just" rtl="0"/>
            <a:r>
              <a:rPr lang="sv" sz="1200" b="1" i="0" u="sng" strike="noStrike">
                <a:latin typeface="Century" panose="02040604050505020304" pitchFamily="18" charset="0"/>
                <a:cs typeface="Arial" panose="020B0604020202020204" pitchFamily="34" charset="0"/>
              </a:rPr>
              <a:t>Före användning:</a:t>
            </a:r>
          </a:p>
          <a:p>
            <a:pPr marL="228600" indent="-228600" algn="just" rtl="0">
              <a:buFont typeface="+mj-lt"/>
              <a:buAutoNum type="arabicPeriod"/>
            </a:pPr>
            <a:r>
              <a:rPr lang="sv" sz="1200" b="0" i="0" u="none" strike="noStrike">
                <a:latin typeface="Century" panose="02040604050505020304" pitchFamily="18" charset="0"/>
                <a:cs typeface="Arial" panose="020B0604020202020204" pitchFamily="34" charset="0"/>
              </a:rPr>
              <a:t>Kontrollera om ramen är skadad för att garantera säker användning </a:t>
            </a:r>
            <a:r>
              <a:rPr lang="sv" sz="1200">
                <a:latin typeface="Century" panose="02040604050505020304" pitchFamily="18" charset="0"/>
                <a:cs typeface="Arial" panose="020B0604020202020204" pitchFamily="34" charset="0"/>
              </a:rPr>
              <a:t>av produkten.</a:t>
            </a:r>
            <a:r>
              <a:rPr lang="sv" sz="1200" b="0" i="0" u="none" strike="noStrike">
                <a:latin typeface="Century" panose="02040604050505020304" pitchFamily="18" charset="0"/>
                <a:cs typeface="Arial" panose="020B0604020202020204" pitchFamily="34" charset="0"/>
              </a:rPr>
              <a:t> (</a:t>
            </a:r>
            <a:r>
              <a:rPr lang="sv" sz="1200">
                <a:latin typeface="Century" panose="02040604050505020304" pitchFamily="18" charset="0"/>
                <a:cs typeface="Arial" panose="020B0604020202020204" pitchFamily="34" charset="0"/>
              </a:rPr>
              <a:t>Ramen ska inte ha några sprickor eller bristningar)</a:t>
            </a:r>
            <a:endParaRPr lang="en-US" sz="1200" b="0" i="0" u="none" strike="noStrike" baseline="0" dirty="0">
              <a:latin typeface="Century" panose="02040604050505020304" pitchFamily="18" charset="0"/>
              <a:cs typeface="Arial" panose="020B0604020202020204" pitchFamily="34" charset="0"/>
            </a:endParaRPr>
          </a:p>
          <a:p>
            <a:pPr marL="228600" indent="-228600" algn="just" rtl="0">
              <a:buFont typeface="+mj-lt"/>
              <a:buAutoNum type="arabicPeriod"/>
            </a:pPr>
            <a:r>
              <a:rPr lang="sv" sz="1200" b="0" i="0" u="none" strike="noStrike">
                <a:latin typeface="Century" panose="02040604050505020304" pitchFamily="18" charset="0"/>
                <a:cs typeface="Arial" panose="020B0604020202020204" pitchFamily="34" charset="0"/>
              </a:rPr>
              <a:t>Kontrollera att </a:t>
            </a:r>
            <a:r>
              <a:rPr lang="sv" sz="1200">
                <a:latin typeface="Century" panose="02040604050505020304" pitchFamily="18" charset="0"/>
                <a:cs typeface="Arial" panose="020B0604020202020204" pitchFamily="34" charset="0"/>
              </a:rPr>
              <a:t>produkten</a:t>
            </a:r>
            <a:r>
              <a:rPr lang="sv" sz="1200" b="0" i="0" u="none" strike="noStrike">
                <a:latin typeface="Century" panose="02040604050505020304" pitchFamily="18" charset="0"/>
                <a:cs typeface="Arial" panose="020B0604020202020204" pitchFamily="34" charset="0"/>
              </a:rPr>
              <a:t> är korrekt monterad. </a:t>
            </a:r>
          </a:p>
          <a:p>
            <a:pPr marL="228600" indent="-228600" algn="just" rtl="0">
              <a:buFont typeface="+mj-lt"/>
              <a:buAutoNum type="arabicPeriod"/>
            </a:pPr>
            <a:r>
              <a:rPr lang="sv" sz="1200" b="0" i="0" u="none" strike="noStrike">
                <a:latin typeface="Century" panose="02040604050505020304" pitchFamily="18" charset="0"/>
                <a:cs typeface="Arial" panose="020B0604020202020204" pitchFamily="34" charset="0"/>
              </a:rPr>
              <a:t>Var noga med att vred och skruvar är ordentligt åtdragna</a:t>
            </a:r>
            <a:endParaRPr lang="el-GR" sz="1200" b="0" i="0" u="none" strike="noStrike" baseline="0" dirty="0">
              <a:latin typeface="Century" panose="02040604050505020304" pitchFamily="18" charset="0"/>
              <a:cs typeface="Arial" panose="020B0604020202020204" pitchFamily="34" charset="0"/>
            </a:endParaRPr>
          </a:p>
          <a:p>
            <a:pPr marL="228600" indent="-228600" algn="just" rtl="0">
              <a:buFont typeface="+mj-lt"/>
              <a:buAutoNum type="arabicPeriod"/>
            </a:pPr>
            <a:r>
              <a:rPr lang="sv" sz="1200" b="0" i="0" u="none" strike="noStrike">
                <a:latin typeface="Century" panose="02040604050505020304" pitchFamily="18" charset="0"/>
                <a:cs typeface="Arial" panose="020B0604020202020204" pitchFamily="34" charset="0"/>
              </a:rPr>
              <a:t>Se till att golv</a:t>
            </a:r>
            <a:r>
              <a:rPr lang="sv" sz="1200">
                <a:latin typeface="Century" panose="02040604050505020304" pitchFamily="18" charset="0"/>
                <a:cs typeface="Arial" panose="020B0604020202020204" pitchFamily="34" charset="0"/>
              </a:rPr>
              <a:t>ytan som produkten ska stå på är plan</a:t>
            </a:r>
            <a:endParaRPr lang="el-GR" sz="1200" dirty="0">
              <a:latin typeface="Century" panose="02040604050505020304" pitchFamily="18" charset="0"/>
              <a:cs typeface="Arial" panose="020B0604020202020204" pitchFamily="34" charset="0"/>
            </a:endParaRPr>
          </a:p>
          <a:p>
            <a:pPr marL="228600" indent="-228600" algn="just" rtl="0">
              <a:buFont typeface="+mj-lt"/>
              <a:buAutoNum type="arabicPeriod"/>
            </a:pPr>
            <a:r>
              <a:rPr lang="sv" sz="1200" b="0" i="0" u="none" strike="noStrike">
                <a:latin typeface="Century" panose="02040604050505020304" pitchFamily="18" charset="0"/>
                <a:cs typeface="Arial" panose="020B0604020202020204" pitchFamily="34" charset="0"/>
              </a:rPr>
              <a:t>Utför justeringar utan belastning.</a:t>
            </a:r>
            <a:endParaRPr lang="el-GR" sz="1200" b="0" i="0" u="none" strike="noStrike" baseline="0" dirty="0">
              <a:latin typeface="Century" panose="02040604050505020304" pitchFamily="18" charset="0"/>
              <a:cs typeface="Arial" panose="020B0604020202020204" pitchFamily="34" charset="0"/>
            </a:endParaRPr>
          </a:p>
          <a:p>
            <a:pPr marL="228600" indent="-228600" algn="just" rtl="0">
              <a:buFont typeface="+mj-lt"/>
              <a:buAutoNum type="arabicPeriod"/>
            </a:pPr>
            <a:r>
              <a:rPr lang="sv" sz="1200" b="0" i="0" u="none" strike="noStrike">
                <a:latin typeface="Century" panose="02040604050505020304" pitchFamily="18" charset="0"/>
                <a:cs typeface="Arial" panose="020B0604020202020204" pitchFamily="34" charset="0"/>
              </a:rPr>
              <a:t>Hjälp alltid </a:t>
            </a:r>
            <a:r>
              <a:rPr lang="sv" sz="1200">
                <a:latin typeface="Century" panose="02040604050505020304" pitchFamily="18" charset="0"/>
                <a:cs typeface="Arial" panose="020B0604020202020204" pitchFamily="34" charset="0"/>
              </a:rPr>
              <a:t>användaren</a:t>
            </a:r>
            <a:r>
              <a:rPr lang="sv" sz="1200" b="0" i="0" u="none" strike="noStrike">
                <a:latin typeface="Century" panose="02040604050505020304" pitchFamily="18" charset="0"/>
                <a:cs typeface="Arial" panose="020B0604020202020204" pitchFamily="34" charset="0"/>
              </a:rPr>
              <a:t> under användning</a:t>
            </a:r>
            <a:r>
              <a:rPr lang="sv" sz="1200">
                <a:latin typeface="Century" panose="02040604050505020304" pitchFamily="18" charset="0"/>
                <a:cs typeface="Arial" panose="020B0604020202020204" pitchFamily="34" charset="0"/>
              </a:rPr>
              <a:t> av produkten</a:t>
            </a:r>
            <a:endParaRPr lang="el-GR" sz="1200" b="0" i="0" u="none" strike="noStrike" baseline="0" dirty="0">
              <a:latin typeface="Century" panose="02040604050505020304" pitchFamily="18" charset="0"/>
              <a:cs typeface="Arial" panose="020B0604020202020204" pitchFamily="34" charset="0"/>
            </a:endParaRPr>
          </a:p>
        </p:txBody>
      </p:sp>
    </p:spTree>
    <p:extLst>
      <p:ext uri="{BB962C8B-B14F-4D97-AF65-F5344CB8AC3E}">
        <p14:creationId xmlns:p14="http://schemas.microsoft.com/office/powerpoint/2010/main" val="5034964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B3BB6418-6894-4303-BAB6-3B99875554D8}"/>
              </a:ext>
            </a:extLst>
          </p:cNvPr>
          <p:cNvSpPr>
            <a:spLocks noGrp="1"/>
          </p:cNvSpPr>
          <p:nvPr>
            <p:ph type="dt" sz="half" idx="10"/>
          </p:nvPr>
        </p:nvSpPr>
        <p:spPr/>
        <p:txBody>
          <a:bodyPr rtlCol="0"/>
          <a:lstStyle/>
          <a:p>
            <a:pPr rtl="0"/>
            <a:r>
              <a:rPr lang="en-US"/>
              <a:t>26 augusti</a:t>
            </a:r>
            <a:endParaRPr lang="el-GR"/>
          </a:p>
        </p:txBody>
      </p:sp>
      <p:sp>
        <p:nvSpPr>
          <p:cNvPr id="3" name="Θέση αριθμού διαφάνειας 2">
            <a:extLst>
              <a:ext uri="{FF2B5EF4-FFF2-40B4-BE49-F238E27FC236}">
                <a16:creationId xmlns:a16="http://schemas.microsoft.com/office/drawing/2014/main" id="{4D153111-419C-4823-86E9-20DB831E3AE8}"/>
              </a:ext>
            </a:extLst>
          </p:cNvPr>
          <p:cNvSpPr>
            <a:spLocks noGrp="1"/>
          </p:cNvSpPr>
          <p:nvPr>
            <p:ph type="sldNum" sz="quarter" idx="12"/>
          </p:nvPr>
        </p:nvSpPr>
        <p:spPr/>
        <p:txBody>
          <a:bodyPr rtlCol="0"/>
          <a:lstStyle/>
          <a:p>
            <a:pPr rtl="0"/>
            <a:fld id="{3DF53439-851E-44AD-84B1-B6BFC3D0C743}" type="slidenum">
              <a:rPr lang="el-GR" smtClean="0"/>
              <a:t>4</a:t>
            </a:fld>
            <a:endParaRPr lang="el-GR"/>
          </a:p>
        </p:txBody>
      </p:sp>
      <p:sp>
        <p:nvSpPr>
          <p:cNvPr id="7" name="Ορθογώνιο 6">
            <a:extLst>
              <a:ext uri="{FF2B5EF4-FFF2-40B4-BE49-F238E27FC236}">
                <a16:creationId xmlns:a16="http://schemas.microsoft.com/office/drawing/2014/main" id="{CC95317D-4F72-4C77-9766-0CB53781D580}"/>
              </a:ext>
            </a:extLst>
          </p:cNvPr>
          <p:cNvSpPr/>
          <p:nvPr/>
        </p:nvSpPr>
        <p:spPr>
          <a:xfrm>
            <a:off x="354989" y="605676"/>
            <a:ext cx="4785727" cy="2123658"/>
          </a:xfrm>
          <a:prstGeom prst="rect">
            <a:avLst/>
          </a:prstGeom>
        </p:spPr>
        <p:txBody>
          <a:bodyPr wrap="square" rtlCol="0">
            <a:spAutoFit/>
          </a:bodyPr>
          <a:lstStyle/>
          <a:p>
            <a:pPr rtl="0"/>
            <a:r>
              <a:rPr lang="sv" sz="1200" b="1" u="sng">
                <a:latin typeface="Century" panose="02040604050505020304" pitchFamily="18" charset="0"/>
                <a:cs typeface="Arial" panose="020B0604020202020204" pitchFamily="34" charset="0"/>
              </a:rPr>
              <a:t>Miljöskydd:</a:t>
            </a:r>
          </a:p>
          <a:p>
            <a:pPr rtl="0"/>
            <a:endParaRPr lang="en-US" sz="1200" b="1" u="sng" dirty="0">
              <a:latin typeface="Century" panose="02040604050505020304" pitchFamily="18" charset="0"/>
              <a:cs typeface="Arial" panose="020B0604020202020204" pitchFamily="34" charset="0"/>
            </a:endParaRPr>
          </a:p>
          <a:p>
            <a:pPr rtl="0"/>
            <a:r>
              <a:rPr lang="sv" sz="1200">
                <a:latin typeface="Century" panose="02040604050505020304" pitchFamily="18" charset="0"/>
                <a:cs typeface="Arial" panose="020B0604020202020204" pitchFamily="34" charset="0"/>
              </a:rPr>
              <a:t>Om du en dag upptäcker att produkten behöver bytas ut eller inte längre fungerar för dig, tänk på att skydda miljön:</a:t>
            </a:r>
          </a:p>
          <a:p>
            <a:pPr rtl="0"/>
            <a:r>
              <a:rPr lang="sv" sz="1200">
                <a:latin typeface="Century" panose="02040604050505020304" pitchFamily="18" charset="0"/>
                <a:cs typeface="Arial" panose="020B0604020202020204" pitchFamily="34" charset="0"/>
              </a:rPr>
              <a:t>1) Släng inte produkten tillsammans med övrigt hushållsavfall (detta är också innebörden av den återvinningssymbol som visas).</a:t>
            </a:r>
          </a:p>
          <a:p>
            <a:pPr rtl="0"/>
            <a:r>
              <a:rPr lang="sv" sz="1200">
                <a:latin typeface="Century" panose="02040604050505020304" pitchFamily="18" charset="0"/>
                <a:cs typeface="Arial" panose="020B0604020202020204" pitchFamily="34" charset="0"/>
              </a:rPr>
              <a:t>2) Kontakta de lokala myndigheterna för information om vilka återvinningscentraler produkten ska lämnas till.</a:t>
            </a:r>
          </a:p>
          <a:p>
            <a:pPr rtl="0"/>
            <a:r>
              <a:rPr lang="sv" sz="1200">
                <a:latin typeface="Century" panose="02040604050505020304" pitchFamily="18" charset="0"/>
                <a:cs typeface="Arial" panose="020B0604020202020204" pitchFamily="34" charset="0"/>
              </a:rPr>
              <a:t>3) Korrekt avfallshantering av produkten bidrar till att skydda miljön och möjliggör återvinning av produktens komponenter.</a:t>
            </a:r>
          </a:p>
        </p:txBody>
      </p:sp>
      <p:sp>
        <p:nvSpPr>
          <p:cNvPr id="8" name="TextBox 7">
            <a:extLst>
              <a:ext uri="{FF2B5EF4-FFF2-40B4-BE49-F238E27FC236}">
                <a16:creationId xmlns:a16="http://schemas.microsoft.com/office/drawing/2014/main" id="{16384802-61A0-4EFA-97D6-810D14B26767}"/>
              </a:ext>
            </a:extLst>
          </p:cNvPr>
          <p:cNvSpPr txBox="1"/>
          <p:nvPr/>
        </p:nvSpPr>
        <p:spPr>
          <a:xfrm>
            <a:off x="354989" y="2994852"/>
            <a:ext cx="4680000" cy="3416320"/>
          </a:xfrm>
          <a:prstGeom prst="rect">
            <a:avLst/>
          </a:prstGeom>
          <a:noFill/>
        </p:spPr>
        <p:txBody>
          <a:bodyPr wrap="square" rtlCol="0" anchor="ctr">
            <a:spAutoFit/>
          </a:bodyPr>
          <a:lstStyle/>
          <a:p>
            <a:pPr rtl="0">
              <a:lnSpc>
                <a:spcPct val="150000"/>
              </a:lnSpc>
            </a:pPr>
            <a:r>
              <a:rPr lang="sv" sz="1200" b="1" u="sng">
                <a:latin typeface="Century" panose="02040604050505020304" pitchFamily="18" charset="0"/>
                <a:cs typeface="Arial" panose="020B0604020202020204" pitchFamily="34" charset="0"/>
              </a:rPr>
              <a:t>Försäkran om överensstämmelse:</a:t>
            </a:r>
            <a:endParaRPr lang="en-US" sz="1200" b="1" u="sng" dirty="0">
              <a:latin typeface="Century" panose="02040604050505020304" pitchFamily="18" charset="0"/>
              <a:cs typeface="Arial" panose="020B0604020202020204" pitchFamily="34" charset="0"/>
            </a:endParaRPr>
          </a:p>
          <a:p>
            <a:pPr rtl="0">
              <a:lnSpc>
                <a:spcPct val="150000"/>
              </a:lnSpc>
            </a:pPr>
            <a:endParaRPr lang="el-GR" sz="1200" b="1" u="sng" dirty="0">
              <a:latin typeface="Century" panose="02040604050505020304" pitchFamily="18" charset="0"/>
              <a:cs typeface="Arial" panose="020B0604020202020204" pitchFamily="34" charset="0"/>
            </a:endParaRPr>
          </a:p>
          <a:p>
            <a:pPr rtl="0"/>
            <a:r>
              <a:rPr lang="sv" sz="1200">
                <a:latin typeface="Century" panose="02040604050505020304" pitchFamily="18" charset="0"/>
                <a:cs typeface="Arial" panose="020B0604020202020204" pitchFamily="34" charset="0"/>
              </a:rPr>
              <a:t>Vi är ensamt ansvariga för att försäkra att de medicintekniska produkter som nämns i detta uttalande tillhör låg riskklass (klass I) och uppfyller kraven i den europeiska förordningen 745/2017 samt, i tillämpliga fall, de standarder och den lagstiftning som hänvisas till.</a:t>
            </a:r>
          </a:p>
          <a:p>
            <a:pPr rtl="0"/>
            <a:endParaRPr lang="en-US" sz="1200" dirty="0">
              <a:latin typeface="Century" panose="02040604050505020304" pitchFamily="18" charset="0"/>
              <a:cs typeface="Arial" panose="020B0604020202020204" pitchFamily="34" charset="0"/>
            </a:endParaRPr>
          </a:p>
          <a:p>
            <a:pPr rtl="0"/>
            <a:endParaRPr lang="en-US" sz="1200" dirty="0">
              <a:latin typeface="Century" panose="02040604050505020304" pitchFamily="18" charset="0"/>
              <a:cs typeface="Arial" panose="020B0604020202020204" pitchFamily="34" charset="0"/>
            </a:endParaRPr>
          </a:p>
          <a:p>
            <a:pPr rtl="0"/>
            <a:endParaRPr lang="en-US" sz="1200" dirty="0">
              <a:latin typeface="Century" panose="02040604050505020304" pitchFamily="18" charset="0"/>
              <a:cs typeface="Arial" panose="020B0604020202020204" pitchFamily="34" charset="0"/>
            </a:endParaRPr>
          </a:p>
          <a:p>
            <a:pPr rtl="0"/>
            <a:endParaRPr lang="en-US" sz="1200" dirty="0">
              <a:latin typeface="Century" panose="02040604050505020304" pitchFamily="18" charset="0"/>
              <a:cs typeface="Arial" panose="020B0604020202020204" pitchFamily="34" charset="0"/>
            </a:endParaRPr>
          </a:p>
          <a:p>
            <a:pPr rtl="0"/>
            <a:r>
              <a:rPr lang="sv" sz="1200" b="1" u="sng">
                <a:latin typeface="Century" panose="02040604050505020304" pitchFamily="18" charset="0"/>
                <a:cs typeface="Arial" panose="020B0604020202020204" pitchFamily="34" charset="0"/>
              </a:rPr>
              <a:t>Rapportering av tillbud:</a:t>
            </a:r>
          </a:p>
          <a:p>
            <a:pPr rtl="0"/>
            <a:r>
              <a:rPr lang="sv" sz="1200">
                <a:latin typeface="Century" panose="02040604050505020304" pitchFamily="18" charset="0"/>
                <a:cs typeface="Arial" panose="020B0604020202020204" pitchFamily="34" charset="0"/>
              </a:rPr>
              <a:t>Alla allvarliga tillbud som inträffar i samband med användningen av produkten måste rapporteras till tillverkaren och en behörig myndighet i den medlemsstat där användaren och/eller patienten är bosatt.</a:t>
            </a:r>
          </a:p>
          <a:p>
            <a:pPr rtl="0"/>
            <a:endParaRPr lang="el-GR" sz="1200" dirty="0">
              <a:latin typeface="Century" panose="02040604050505020304" pitchFamily="18" charset="0"/>
              <a:cs typeface="Arial" panose="020B0604020202020204" pitchFamily="34" charset="0"/>
            </a:endParaRPr>
          </a:p>
        </p:txBody>
      </p:sp>
      <p:pic>
        <p:nvPicPr>
          <p:cNvPr id="9" name="Picture 2">
            <a:extLst>
              <a:ext uri="{FF2B5EF4-FFF2-40B4-BE49-F238E27FC236}">
                <a16:creationId xmlns:a16="http://schemas.microsoft.com/office/drawing/2014/main" id="{39551F5D-46FF-4400-9B0F-F0A93DBBCD1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618" y="605676"/>
            <a:ext cx="335571" cy="3600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Εικόνα 9">
            <a:extLst>
              <a:ext uri="{FF2B5EF4-FFF2-40B4-BE49-F238E27FC236}">
                <a16:creationId xmlns:a16="http://schemas.microsoft.com/office/drawing/2014/main" id="{29007F0B-3274-4410-A169-3E2C774509B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82776" y="101050"/>
            <a:ext cx="360000" cy="360000"/>
          </a:xfrm>
          <a:prstGeom prst="rect">
            <a:avLst/>
          </a:prstGeom>
        </p:spPr>
      </p:pic>
    </p:spTree>
    <p:extLst>
      <p:ext uri="{BB962C8B-B14F-4D97-AF65-F5344CB8AC3E}">
        <p14:creationId xmlns:p14="http://schemas.microsoft.com/office/powerpoint/2010/main" val="15730221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5496A3C-6065-4340-9380-CEC14BB1563B}"/>
              </a:ext>
            </a:extLst>
          </p:cNvPr>
          <p:cNvSpPr txBox="1"/>
          <p:nvPr/>
        </p:nvSpPr>
        <p:spPr>
          <a:xfrm>
            <a:off x="216024" y="301595"/>
            <a:ext cx="4752851" cy="3046988"/>
          </a:xfrm>
          <a:prstGeom prst="rect">
            <a:avLst/>
          </a:prstGeom>
          <a:noFill/>
        </p:spPr>
        <p:txBody>
          <a:bodyPr wrap="square" rtlCol="0">
            <a:spAutoFit/>
          </a:bodyPr>
          <a:lstStyle/>
          <a:p>
            <a:pPr rtl="0"/>
            <a:r>
              <a:rPr lang="sv" sz="1200" b="1" u="sng">
                <a:latin typeface="Century" panose="02040604050505020304" pitchFamily="18" charset="0"/>
                <a:cs typeface="Arial" panose="020B0604020202020204" pitchFamily="34" charset="0"/>
              </a:rPr>
              <a:t>Garanti:</a:t>
            </a:r>
          </a:p>
          <a:p>
            <a:pPr rtl="0"/>
            <a:endParaRPr lang="en-US" sz="1200" b="1" u="sng" dirty="0">
              <a:latin typeface="Century" panose="02040604050505020304" pitchFamily="18" charset="0"/>
              <a:cs typeface="Arial" panose="020B0604020202020204" pitchFamily="34" charset="0"/>
            </a:endParaRPr>
          </a:p>
          <a:p>
            <a:pPr rtl="0"/>
            <a:r>
              <a:rPr lang="sv" sz="1200">
                <a:latin typeface="Century" panose="02040604050505020304" pitchFamily="18" charset="0"/>
                <a:cs typeface="Arial" panose="020B0604020202020204" pitchFamily="34" charset="0"/>
              </a:rPr>
              <a:t>Produkten omfattas av garanti under två (2) år från inköpsdatumet.</a:t>
            </a:r>
          </a:p>
          <a:p>
            <a:pPr rtl="0"/>
            <a:endParaRPr lang="en-US" sz="1200" dirty="0">
              <a:latin typeface="Century" panose="02040604050505020304" pitchFamily="18" charset="0"/>
              <a:cs typeface="Arial" panose="020B0604020202020204" pitchFamily="34" charset="0"/>
            </a:endParaRPr>
          </a:p>
          <a:p>
            <a:pPr rtl="0"/>
            <a:r>
              <a:rPr lang="sv" sz="1200">
                <a:latin typeface="Century" panose="02040604050505020304" pitchFamily="18" charset="0"/>
                <a:cs typeface="Arial" panose="020B0604020202020204" pitchFamily="34" charset="0"/>
              </a:rPr>
              <a:t>Garantin täcker tillverkningsfel, men täcker</a:t>
            </a:r>
            <a:r>
              <a:rPr lang="sv" sz="1200" b="1">
                <a:latin typeface="Century" panose="02040604050505020304" pitchFamily="18" charset="0"/>
                <a:cs typeface="Arial" panose="020B0604020202020204" pitchFamily="34" charset="0"/>
              </a:rPr>
              <a:t> INTE </a:t>
            </a:r>
            <a:r>
              <a:rPr lang="sv" sz="1200">
                <a:latin typeface="Century" panose="02040604050505020304" pitchFamily="18" charset="0"/>
                <a:cs typeface="Arial" panose="020B0604020202020204" pitchFamily="34" charset="0"/>
              </a:rPr>
              <a:t>skador som uppstår till följd av felaktig användning, bristfällig skötsel, modifiering, överanvändning eller bristande efterlevnad av produktens bruksanvisning. Garantin täcker</a:t>
            </a:r>
            <a:r>
              <a:rPr lang="sv" sz="1200" b="1">
                <a:latin typeface="Century" panose="02040604050505020304" pitchFamily="18" charset="0"/>
                <a:cs typeface="Arial" panose="020B0604020202020204" pitchFamily="34" charset="0"/>
              </a:rPr>
              <a:t> INTE </a:t>
            </a:r>
            <a:r>
              <a:rPr lang="sv" sz="1200">
                <a:latin typeface="Century" panose="02040604050505020304" pitchFamily="18" charset="0"/>
                <a:cs typeface="Arial" panose="020B0604020202020204" pitchFamily="34" charset="0"/>
              </a:rPr>
              <a:t>heller delar som kan slitas ut under användning eller med tiden.</a:t>
            </a:r>
          </a:p>
          <a:p>
            <a:pPr rtl="0"/>
            <a:endParaRPr lang="en-US" sz="1200" dirty="0">
              <a:latin typeface="Century" panose="02040604050505020304" pitchFamily="18" charset="0"/>
              <a:cs typeface="Arial" panose="020B0604020202020204" pitchFamily="34" charset="0"/>
            </a:endParaRPr>
          </a:p>
          <a:p>
            <a:pPr rtl="0"/>
            <a:r>
              <a:rPr lang="sv" sz="1200">
                <a:latin typeface="Century" panose="02040604050505020304" pitchFamily="18" charset="0"/>
                <a:cs typeface="Arial" panose="020B0604020202020204" pitchFamily="34" charset="0"/>
              </a:rPr>
              <a:t>Skador eller defekter orsakade av naturkatastrofer, obehörigt underhåll eller obehöriga reparationer, försörjningsproblem (i tillämpliga fall) samt transportörer omfattas inte av garantin.</a:t>
            </a:r>
            <a:endParaRPr lang="el-GR" sz="1200" dirty="0">
              <a:latin typeface="Century" panose="02040604050505020304" pitchFamily="18" charset="0"/>
              <a:cs typeface="Arial" panose="020B0604020202020204" pitchFamily="34" charset="0"/>
            </a:endParaRPr>
          </a:p>
          <a:p>
            <a:pPr rtl="0"/>
            <a:endParaRPr lang="en-US" sz="1200" b="1" dirty="0">
              <a:latin typeface="Century" panose="02040604050505020304" pitchFamily="18" charset="0"/>
              <a:cs typeface="Arial" panose="020B0604020202020204" pitchFamily="34" charset="0"/>
            </a:endParaRPr>
          </a:p>
          <a:p>
            <a:pPr rtl="0"/>
            <a:r>
              <a:rPr lang="sv" sz="1200" b="1" u="sng">
                <a:latin typeface="Century" panose="02040604050505020304" pitchFamily="18" charset="0"/>
                <a:cs typeface="Arial" panose="020B0604020202020204" pitchFamily="34" charset="0"/>
              </a:rPr>
              <a:t>Formulär för garantianspråk:</a:t>
            </a:r>
          </a:p>
        </p:txBody>
      </p:sp>
      <p:sp>
        <p:nvSpPr>
          <p:cNvPr id="4" name="Πλαίσιο κειμένου 2">
            <a:extLst>
              <a:ext uri="{FF2B5EF4-FFF2-40B4-BE49-F238E27FC236}">
                <a16:creationId xmlns:a16="http://schemas.microsoft.com/office/drawing/2014/main" id="{D0DD9248-5D70-4845-8785-94124940424A}"/>
              </a:ext>
            </a:extLst>
          </p:cNvPr>
          <p:cNvSpPr txBox="1">
            <a:spLocks noChangeArrowheads="1"/>
          </p:cNvSpPr>
          <p:nvPr/>
        </p:nvSpPr>
        <p:spPr bwMode="auto">
          <a:xfrm>
            <a:off x="249901" y="3564607"/>
            <a:ext cx="4680000" cy="2520000"/>
          </a:xfrm>
          <a:prstGeom prst="rect">
            <a:avLst/>
          </a:prstGeom>
          <a:solidFill>
            <a:srgbClr val="FFFFFF"/>
          </a:solidFill>
          <a:ln w="9525">
            <a:solidFill>
              <a:srgbClr val="000000"/>
            </a:solidFill>
            <a:miter lim="800000"/>
            <a:headEnd/>
            <a:tailEnd/>
          </a:ln>
        </p:spPr>
        <p:txBody>
          <a:bodyPr rot="0" vert="horz" wrap="square" lIns="91440" tIns="45720" rIns="91440" bIns="45720" rtlCol="0" anchor="t" anchorCtr="0">
            <a:noAutofit/>
          </a:bodyPr>
          <a:lstStyle/>
          <a:p>
            <a:pPr rtl="0">
              <a:lnSpc>
                <a:spcPct val="114000"/>
              </a:lnSpc>
            </a:pPr>
            <a:r>
              <a:rPr lang="sv" sz="1100" b="1" u="sng" dirty="0">
                <a:effectLst/>
                <a:latin typeface="Calibri" panose="020F0502020204030204" pitchFamily="34" charset="0"/>
                <a:ea typeface="Calibri" panose="020F0502020204030204" pitchFamily="34" charset="0"/>
              </a:rPr>
              <a:t>Köparens</a:t>
            </a:r>
            <a:r>
              <a:rPr lang="sv" sz="1100" u="sng" dirty="0">
                <a:effectLst/>
                <a:latin typeface="Calibri" panose="020F0502020204030204" pitchFamily="34" charset="0"/>
                <a:ea typeface="Calibri" panose="020F0502020204030204" pitchFamily="34" charset="0"/>
              </a:rPr>
              <a:t> </a:t>
            </a:r>
            <a:r>
              <a:rPr lang="sv" sz="1100" b="1" u="sng" dirty="0">
                <a:effectLst/>
                <a:latin typeface="Calibri" panose="020F0502020204030204" pitchFamily="34" charset="0"/>
                <a:ea typeface="Calibri" panose="020F0502020204030204" pitchFamily="34" charset="0"/>
              </a:rPr>
              <a:t>uppgifter</a:t>
            </a:r>
            <a:endParaRPr lang="el-GR" sz="1100" dirty="0">
              <a:effectLst/>
              <a:latin typeface="Calibri" panose="020F0502020204030204" pitchFamily="34" charset="0"/>
              <a:ea typeface="Calibri" panose="020F0502020204030204" pitchFamily="34" charset="0"/>
            </a:endParaRPr>
          </a:p>
          <a:p>
            <a:pPr rtl="0">
              <a:lnSpc>
                <a:spcPct val="114000"/>
              </a:lnSpc>
            </a:pPr>
            <a:r>
              <a:rPr lang="sv" sz="1100" b="1" dirty="0">
                <a:effectLst/>
                <a:latin typeface="Calibri" panose="020F0502020204030204" pitchFamily="34" charset="0"/>
                <a:ea typeface="Calibri" panose="020F0502020204030204" pitchFamily="34" charset="0"/>
              </a:rPr>
              <a:t>Namn: </a:t>
            </a:r>
            <a:r>
              <a:rPr lang="sv" sz="1100" dirty="0">
                <a:effectLst/>
                <a:latin typeface="Calibri" panose="020F0502020204030204" pitchFamily="34" charset="0"/>
                <a:ea typeface="Calibri" panose="020F0502020204030204" pitchFamily="34" charset="0"/>
              </a:rPr>
              <a:t>…………………………………………………………………………………………………………….</a:t>
            </a:r>
            <a:br>
              <a:rPr lang="en-US" sz="1100" dirty="0">
                <a:effectLst/>
                <a:latin typeface="Calibri" panose="020F0502020204030204" pitchFamily="34" charset="0"/>
                <a:ea typeface="Calibri" panose="020F0502020204030204" pitchFamily="34" charset="0"/>
              </a:rPr>
            </a:br>
            <a:r>
              <a:rPr lang="sv" sz="1100" b="1" dirty="0">
                <a:effectLst/>
                <a:latin typeface="Calibri" panose="020F0502020204030204" pitchFamily="34" charset="0"/>
                <a:ea typeface="Calibri" panose="020F0502020204030204" pitchFamily="34" charset="0"/>
              </a:rPr>
              <a:t>Inköpsdatum:  </a:t>
            </a:r>
            <a:r>
              <a:rPr lang="sv" sz="1100" dirty="0">
                <a:effectLst/>
                <a:latin typeface="Calibri" panose="020F0502020204030204" pitchFamily="34" charset="0"/>
                <a:ea typeface="Calibri" panose="020F0502020204030204" pitchFamily="34" charset="0"/>
              </a:rPr>
              <a:t>……………………………</a:t>
            </a:r>
            <a:r>
              <a:rPr lang="sv" sz="1100" b="1" dirty="0">
                <a:effectLst/>
                <a:latin typeface="Calibri" panose="020F0502020204030204" pitchFamily="34" charset="0"/>
                <a:ea typeface="Calibri" panose="020F0502020204030204" pitchFamily="34" charset="0"/>
              </a:rPr>
              <a:t>SN</a:t>
            </a:r>
            <a:r>
              <a:rPr lang="sv" sz="1100" dirty="0">
                <a:effectLst/>
                <a:latin typeface="Calibri" panose="020F0502020204030204" pitchFamily="34" charset="0"/>
                <a:ea typeface="Calibri" panose="020F0502020204030204" pitchFamily="34" charset="0"/>
              </a:rPr>
              <a:t>………………………………………………………</a:t>
            </a:r>
          </a:p>
          <a:p>
            <a:pPr rtl="0">
              <a:lnSpc>
                <a:spcPct val="114000"/>
              </a:lnSpc>
            </a:pPr>
            <a:r>
              <a:rPr lang="sv" sz="1100" b="1" dirty="0">
                <a:effectLst/>
                <a:latin typeface="Calibri" panose="020F0502020204030204" pitchFamily="34" charset="0"/>
                <a:ea typeface="Calibri" panose="020F0502020204030204" pitchFamily="34" charset="0"/>
              </a:rPr>
              <a:t>LOT:</a:t>
            </a:r>
            <a:r>
              <a:rPr lang="sv" sz="1100" dirty="0">
                <a:effectLst/>
                <a:latin typeface="Calibri" panose="020F0502020204030204" pitchFamily="34" charset="0"/>
                <a:ea typeface="Calibri" panose="020F0502020204030204" pitchFamily="34" charset="0"/>
              </a:rPr>
              <a:t>…………………………………………………...</a:t>
            </a:r>
            <a:r>
              <a:rPr lang="sv" sz="1100" b="1" dirty="0">
                <a:effectLst/>
                <a:latin typeface="Calibri" panose="020F0502020204030204" pitchFamily="34" charset="0"/>
                <a:ea typeface="Calibri" panose="020F0502020204030204" pitchFamily="34" charset="0"/>
              </a:rPr>
              <a:t>Telefon</a:t>
            </a:r>
            <a:r>
              <a:rPr lang="sv" sz="1100" dirty="0">
                <a:effectLst/>
                <a:latin typeface="Calibri" panose="020F0502020204030204" pitchFamily="34" charset="0"/>
                <a:ea typeface="Calibri" panose="020F0502020204030204" pitchFamily="34" charset="0"/>
              </a:rPr>
              <a:t>:  ……………………………………………..</a:t>
            </a:r>
          </a:p>
          <a:p>
            <a:pPr rtl="0">
              <a:lnSpc>
                <a:spcPct val="114000"/>
              </a:lnSpc>
            </a:pPr>
            <a:r>
              <a:rPr lang="sv" sz="1100" dirty="0">
                <a:effectLst/>
                <a:latin typeface="Calibri" panose="020F0502020204030204" pitchFamily="34" charset="0"/>
                <a:ea typeface="Calibri" panose="020F0502020204030204" pitchFamily="34" charset="0"/>
              </a:rPr>
              <a:t> </a:t>
            </a:r>
            <a:endParaRPr lang="el-GR" sz="1100" dirty="0">
              <a:effectLst/>
              <a:latin typeface="Calibri" panose="020F0502020204030204" pitchFamily="34" charset="0"/>
              <a:ea typeface="Calibri" panose="020F0502020204030204" pitchFamily="34" charset="0"/>
            </a:endParaRPr>
          </a:p>
          <a:p>
            <a:pPr rtl="0">
              <a:lnSpc>
                <a:spcPct val="114000"/>
              </a:lnSpc>
            </a:pPr>
            <a:r>
              <a:rPr lang="sv" sz="1100" dirty="0">
                <a:effectLst/>
                <a:latin typeface="Calibri" panose="020F0502020204030204" pitchFamily="34" charset="0"/>
                <a:ea typeface="Calibri" panose="020F0502020204030204" pitchFamily="34" charset="0"/>
              </a:rPr>
              <a:t> </a:t>
            </a:r>
            <a:endParaRPr lang="el-GR" sz="1100" dirty="0">
              <a:effectLst/>
              <a:latin typeface="Calibri" panose="020F0502020204030204" pitchFamily="34" charset="0"/>
              <a:ea typeface="Calibri" panose="020F0502020204030204" pitchFamily="34" charset="0"/>
            </a:endParaRPr>
          </a:p>
          <a:p>
            <a:pPr rtl="0">
              <a:lnSpc>
                <a:spcPct val="114000"/>
              </a:lnSpc>
            </a:pPr>
            <a:r>
              <a:rPr lang="sv" sz="1100" b="1" u="sng" dirty="0">
                <a:effectLst/>
                <a:latin typeface="Calibri" panose="020F0502020204030204" pitchFamily="34" charset="0"/>
                <a:ea typeface="Calibri" panose="020F0502020204030204" pitchFamily="34" charset="0"/>
              </a:rPr>
              <a:t>Återförsäljarens uppgifter</a:t>
            </a:r>
            <a:endParaRPr lang="el-GR" sz="1100" dirty="0">
              <a:effectLst/>
              <a:latin typeface="Calibri" panose="020F0502020204030204" pitchFamily="34" charset="0"/>
              <a:ea typeface="Calibri" panose="020F0502020204030204" pitchFamily="34" charset="0"/>
            </a:endParaRPr>
          </a:p>
          <a:p>
            <a:pPr rtl="0">
              <a:lnSpc>
                <a:spcPct val="114000"/>
              </a:lnSpc>
            </a:pPr>
            <a:r>
              <a:rPr lang="sv" sz="1100" b="1" dirty="0">
                <a:effectLst/>
                <a:latin typeface="Calibri" panose="020F0502020204030204" pitchFamily="34" charset="0"/>
                <a:ea typeface="Calibri" panose="020F0502020204030204" pitchFamily="34" charset="0"/>
              </a:rPr>
              <a:t>Namn :</a:t>
            </a:r>
            <a:r>
              <a:rPr lang="sv" sz="1100" dirty="0">
                <a:effectLst/>
                <a:latin typeface="Calibri" panose="020F0502020204030204" pitchFamily="34" charset="0"/>
                <a:ea typeface="Calibri" panose="020F0502020204030204" pitchFamily="34" charset="0"/>
              </a:rPr>
              <a:t>……………………………………………………………………………………………………………</a:t>
            </a:r>
            <a:endParaRPr lang="el-GR" sz="1100" dirty="0">
              <a:effectLst/>
              <a:latin typeface="Calibri" panose="020F0502020204030204" pitchFamily="34" charset="0"/>
              <a:ea typeface="Calibri" panose="020F0502020204030204" pitchFamily="34" charset="0"/>
            </a:endParaRPr>
          </a:p>
          <a:p>
            <a:pPr rtl="0">
              <a:lnSpc>
                <a:spcPct val="114000"/>
              </a:lnSpc>
            </a:pPr>
            <a:r>
              <a:rPr lang="sv" sz="1100" b="1" dirty="0">
                <a:effectLst/>
                <a:latin typeface="Calibri" panose="020F0502020204030204" pitchFamily="34" charset="0"/>
                <a:ea typeface="Calibri" panose="020F0502020204030204" pitchFamily="34" charset="0"/>
              </a:rPr>
              <a:t>Adress:</a:t>
            </a:r>
            <a:r>
              <a:rPr lang="sv" sz="1100" dirty="0">
                <a:effectLst/>
                <a:latin typeface="Calibri" panose="020F0502020204030204" pitchFamily="34" charset="0"/>
                <a:ea typeface="Calibri" panose="020F0502020204030204" pitchFamily="34" charset="0"/>
              </a:rPr>
              <a:t>………………………………………………………………………………………………………….</a:t>
            </a:r>
            <a:endParaRPr lang="el-GR" sz="1100" dirty="0">
              <a:effectLst/>
              <a:latin typeface="Calibri" panose="020F0502020204030204" pitchFamily="34" charset="0"/>
              <a:ea typeface="Calibri" panose="020F0502020204030204" pitchFamily="34" charset="0"/>
            </a:endParaRPr>
          </a:p>
          <a:p>
            <a:pPr rtl="0">
              <a:lnSpc>
                <a:spcPct val="114000"/>
              </a:lnSpc>
            </a:pPr>
            <a:r>
              <a:rPr lang="sv" sz="1100" b="1" dirty="0">
                <a:effectLst/>
                <a:latin typeface="Calibri" panose="020F0502020204030204" pitchFamily="34" charset="0"/>
                <a:ea typeface="Calibri" panose="020F0502020204030204" pitchFamily="34" charset="0"/>
              </a:rPr>
              <a:t>Telefon:</a:t>
            </a:r>
            <a:r>
              <a:rPr lang="sv" sz="1100" dirty="0">
                <a:effectLst/>
                <a:latin typeface="Calibri" panose="020F0502020204030204" pitchFamily="34" charset="0"/>
                <a:ea typeface="Calibri" panose="020F0502020204030204" pitchFamily="34" charset="0"/>
              </a:rPr>
              <a:t> …………………………………………………………………………………...........................		</a:t>
            </a:r>
          </a:p>
          <a:p>
            <a:pPr rtl="0">
              <a:lnSpc>
                <a:spcPct val="114000"/>
              </a:lnSpc>
            </a:pPr>
            <a:r>
              <a:rPr lang="sv" sz="1100" dirty="0">
                <a:effectLst/>
                <a:latin typeface="Calibri" panose="020F0502020204030204" pitchFamily="34" charset="0"/>
                <a:ea typeface="Calibri" panose="020F0502020204030204" pitchFamily="34" charset="0"/>
              </a:rPr>
              <a:t>                                                                                             </a:t>
            </a:r>
            <a:r>
              <a:rPr lang="sv" sz="1100" b="1" dirty="0">
                <a:effectLst/>
                <a:latin typeface="Calibri" panose="020F0502020204030204" pitchFamily="34" charset="0"/>
                <a:ea typeface="Calibri" panose="020F0502020204030204" pitchFamily="34" charset="0"/>
              </a:rPr>
              <a:t>Återförsäljarens stämpel</a:t>
            </a:r>
            <a:endParaRPr lang="el-GR" sz="1100" dirty="0">
              <a:effectLst/>
              <a:latin typeface="Calibri" panose="020F0502020204030204" pitchFamily="34" charset="0"/>
              <a:ea typeface="Calibri" panose="020F0502020204030204" pitchFamily="34" charset="0"/>
            </a:endParaRPr>
          </a:p>
        </p:txBody>
      </p:sp>
      <p:sp>
        <p:nvSpPr>
          <p:cNvPr id="2" name="Θέση ημερομηνίας 1">
            <a:extLst>
              <a:ext uri="{FF2B5EF4-FFF2-40B4-BE49-F238E27FC236}">
                <a16:creationId xmlns:a16="http://schemas.microsoft.com/office/drawing/2014/main" id="{9770D527-86CE-4D70-AB8D-A9E948FADB3A}"/>
              </a:ext>
            </a:extLst>
          </p:cNvPr>
          <p:cNvSpPr>
            <a:spLocks noGrp="1"/>
          </p:cNvSpPr>
          <p:nvPr>
            <p:ph type="dt" sz="half" idx="10"/>
          </p:nvPr>
        </p:nvSpPr>
        <p:spPr/>
        <p:txBody>
          <a:bodyPr rtlCol="0"/>
          <a:lstStyle/>
          <a:p>
            <a:pPr rtl="0"/>
            <a:r>
              <a:rPr lang="en-US"/>
              <a:t>26 augusti</a:t>
            </a:r>
            <a:endParaRPr lang="el-GR"/>
          </a:p>
        </p:txBody>
      </p:sp>
      <p:sp>
        <p:nvSpPr>
          <p:cNvPr id="3" name="Θέση αριθμού διαφάνειας 2">
            <a:extLst>
              <a:ext uri="{FF2B5EF4-FFF2-40B4-BE49-F238E27FC236}">
                <a16:creationId xmlns:a16="http://schemas.microsoft.com/office/drawing/2014/main" id="{398785C8-3C0F-4319-9066-E6B5C13FB8D6}"/>
              </a:ext>
            </a:extLst>
          </p:cNvPr>
          <p:cNvSpPr>
            <a:spLocks noGrp="1"/>
          </p:cNvSpPr>
          <p:nvPr>
            <p:ph type="sldNum" sz="quarter" idx="12"/>
          </p:nvPr>
        </p:nvSpPr>
        <p:spPr/>
        <p:txBody>
          <a:bodyPr rtlCol="0"/>
          <a:lstStyle/>
          <a:p>
            <a:pPr rtl="0"/>
            <a:fld id="{3DF53439-851E-44AD-84B1-B6BFC3D0C743}" type="slidenum">
              <a:rPr lang="el-GR" smtClean="0"/>
              <a:t>5</a:t>
            </a:fld>
            <a:endParaRPr lang="el-GR"/>
          </a:p>
        </p:txBody>
      </p:sp>
      <p:pic>
        <p:nvPicPr>
          <p:cNvPr id="7" name="Εικόνα 6">
            <a:extLst>
              <a:ext uri="{FF2B5EF4-FFF2-40B4-BE49-F238E27FC236}">
                <a16:creationId xmlns:a16="http://schemas.microsoft.com/office/drawing/2014/main" id="{E0912048-7926-41DA-906F-2F9B389DF72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36627" y="6233723"/>
            <a:ext cx="1656184" cy="527926"/>
          </a:xfrm>
          <a:prstGeom prst="rect">
            <a:avLst/>
          </a:prstGeom>
        </p:spPr>
      </p:pic>
      <p:pic>
        <p:nvPicPr>
          <p:cNvPr id="10" name="Εικόνα 9">
            <a:extLst>
              <a:ext uri="{FF2B5EF4-FFF2-40B4-BE49-F238E27FC236}">
                <a16:creationId xmlns:a16="http://schemas.microsoft.com/office/drawing/2014/main" id="{C4846549-6F25-44F9-A7D1-0F9AF2515D1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82776" y="101050"/>
            <a:ext cx="360000" cy="360000"/>
          </a:xfrm>
          <a:prstGeom prst="rect">
            <a:avLst/>
          </a:prstGeom>
        </p:spPr>
      </p:pic>
      <p:pic>
        <p:nvPicPr>
          <p:cNvPr id="11" name="Εικόνα 10">
            <a:extLst>
              <a:ext uri="{FF2B5EF4-FFF2-40B4-BE49-F238E27FC236}">
                <a16:creationId xmlns:a16="http://schemas.microsoft.com/office/drawing/2014/main" id="{B4E0F750-C98C-45B1-AD56-4C86C93E539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38380" y="6717713"/>
            <a:ext cx="504396" cy="360000"/>
          </a:xfrm>
          <a:prstGeom prst="rect">
            <a:avLst/>
          </a:prstGeom>
        </p:spPr>
      </p:pic>
      <p:pic>
        <p:nvPicPr>
          <p:cNvPr id="13" name="Εικόνα 12">
            <a:extLst>
              <a:ext uri="{FF2B5EF4-FFF2-40B4-BE49-F238E27FC236}">
                <a16:creationId xmlns:a16="http://schemas.microsoft.com/office/drawing/2014/main" id="{EE0C0933-35E0-4144-B171-A84AC0E3F76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4339" y="6234099"/>
            <a:ext cx="2702750" cy="858900"/>
          </a:xfrm>
          <a:prstGeom prst="rect">
            <a:avLst/>
          </a:prstGeom>
        </p:spPr>
      </p:pic>
      <p:sp>
        <p:nvSpPr>
          <p:cNvPr id="6" name="Rectangle 5">
            <a:extLst>
              <a:ext uri="{FF2B5EF4-FFF2-40B4-BE49-F238E27FC236}">
                <a16:creationId xmlns:a16="http://schemas.microsoft.com/office/drawing/2014/main" id="{8D7C0F78-2581-0565-2C8F-7866E22363D8}"/>
              </a:ext>
            </a:extLst>
          </p:cNvPr>
          <p:cNvSpPr/>
          <p:nvPr/>
        </p:nvSpPr>
        <p:spPr>
          <a:xfrm>
            <a:off x="188243" y="6664434"/>
            <a:ext cx="2548384" cy="432000"/>
          </a:xfrm>
          <a:prstGeom prst="rect">
            <a:avLst/>
          </a:prstGeom>
          <a:solidFill>
            <a:schemeClr val="bg1"/>
          </a:solidFill>
        </p:spPr>
        <p:txBody>
          <a:bodyPr wrap="square" lIns="0" tIns="0" rIns="0" bIns="0" rtlCol="0">
            <a:spAutoFit/>
          </a:bodyPr>
          <a:lstStyle/>
          <a:p>
            <a:pPr rtl="0"/>
            <a:r>
              <a:rPr lang="sv" sz="850" kern="0" spc="-10" dirty="0">
                <a:latin typeface="Arial" panose="020B0604020202020204" pitchFamily="34" charset="0"/>
                <a:cs typeface="Arial" panose="020B0604020202020204" pitchFamily="34" charset="0"/>
              </a:rPr>
              <a:t>KATHIANA AKROTIRIOU CHANIA – CRETE</a:t>
            </a:r>
          </a:p>
          <a:p>
            <a:pPr rtl="0"/>
            <a:r>
              <a:rPr lang="sv" sz="850" kern="0" spc="-10" dirty="0">
                <a:latin typeface="Arial" panose="020B0604020202020204" pitchFamily="34" charset="0"/>
                <a:cs typeface="Arial" panose="020B0604020202020204" pitchFamily="34" charset="0"/>
              </a:rPr>
              <a:t>TEL: +30 28210 63222 | WEB: www.mobiakcare.com</a:t>
            </a:r>
            <a:endParaRPr lang="el-GR" sz="850" kern="0" spc="-10" dirty="0">
              <a:latin typeface="Arial" panose="020B0604020202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74B54D77-8699-56E7-3469-6C966F94CC1E}"/>
              </a:ext>
            </a:extLst>
          </p:cNvPr>
          <p:cNvSpPr/>
          <p:nvPr/>
        </p:nvSpPr>
        <p:spPr>
          <a:xfrm>
            <a:off x="640539" y="6516935"/>
            <a:ext cx="1656183" cy="138499"/>
          </a:xfrm>
          <a:prstGeom prst="rect">
            <a:avLst/>
          </a:prstGeom>
          <a:solidFill>
            <a:schemeClr val="bg1"/>
          </a:solidFill>
        </p:spPr>
        <p:txBody>
          <a:bodyPr wrap="square" lIns="0" tIns="0" rIns="0" bIns="0" rtlCol="0">
            <a:spAutoFit/>
          </a:bodyPr>
          <a:lstStyle/>
          <a:p>
            <a:pPr rtl="0"/>
            <a:r>
              <a:rPr lang="sv" sz="900" kern="0" spc="-10" dirty="0">
                <a:latin typeface="Arial" panose="020B0604020202020204" pitchFamily="34" charset="0"/>
                <a:cs typeface="Arial" panose="020B0604020202020204" pitchFamily="34" charset="0"/>
              </a:rPr>
              <a:t>MOBIAK S.A.</a:t>
            </a:r>
            <a:endParaRPr lang="el-GR" sz="900" kern="0" spc="-1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343473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Εικόνα 8">
            <a:extLst>
              <a:ext uri="{FF2B5EF4-FFF2-40B4-BE49-F238E27FC236}">
                <a16:creationId xmlns:a16="http://schemas.microsoft.com/office/drawing/2014/main" id="{E72B22E1-8D90-420A-84BE-6BCCB6D576F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82776" y="101050"/>
            <a:ext cx="360000" cy="360000"/>
          </a:xfrm>
          <a:prstGeom prst="rect">
            <a:avLst/>
          </a:prstGeom>
        </p:spPr>
      </p:pic>
      <p:sp>
        <p:nvSpPr>
          <p:cNvPr id="2" name="Θέση ημερομηνίας 1">
            <a:extLst>
              <a:ext uri="{FF2B5EF4-FFF2-40B4-BE49-F238E27FC236}">
                <a16:creationId xmlns:a16="http://schemas.microsoft.com/office/drawing/2014/main" id="{7DC5DDD9-72DC-478C-943F-B0E973F5D7F3}"/>
              </a:ext>
            </a:extLst>
          </p:cNvPr>
          <p:cNvSpPr>
            <a:spLocks noGrp="1"/>
          </p:cNvSpPr>
          <p:nvPr>
            <p:ph type="dt" sz="half" idx="10"/>
          </p:nvPr>
        </p:nvSpPr>
        <p:spPr/>
        <p:txBody>
          <a:bodyPr rtlCol="0"/>
          <a:lstStyle/>
          <a:p>
            <a:pPr rtl="0"/>
            <a:r>
              <a:rPr lang="en-US"/>
              <a:t>26 augusti</a:t>
            </a:r>
            <a:endParaRPr lang="el-GR"/>
          </a:p>
        </p:txBody>
      </p:sp>
      <p:sp>
        <p:nvSpPr>
          <p:cNvPr id="3" name="Θέση αριθμού διαφάνειας 2">
            <a:extLst>
              <a:ext uri="{FF2B5EF4-FFF2-40B4-BE49-F238E27FC236}">
                <a16:creationId xmlns:a16="http://schemas.microsoft.com/office/drawing/2014/main" id="{E1F89935-9EE7-41F0-A2E1-BA9642E7B7C5}"/>
              </a:ext>
            </a:extLst>
          </p:cNvPr>
          <p:cNvSpPr>
            <a:spLocks noGrp="1"/>
          </p:cNvSpPr>
          <p:nvPr>
            <p:ph type="sldNum" sz="quarter" idx="12"/>
          </p:nvPr>
        </p:nvSpPr>
        <p:spPr/>
        <p:txBody>
          <a:bodyPr rtlCol="0"/>
          <a:lstStyle/>
          <a:p>
            <a:pPr rtl="0"/>
            <a:fld id="{3DF53439-851E-44AD-84B1-B6BFC3D0C743}" type="slidenum">
              <a:rPr lang="el-GR" smtClean="0"/>
              <a:t>6</a:t>
            </a:fld>
            <a:endParaRPr lang="el-GR"/>
          </a:p>
        </p:txBody>
      </p:sp>
      <p:graphicFrame>
        <p:nvGraphicFramePr>
          <p:cNvPr id="4" name="Πίνακας 3">
            <a:extLst>
              <a:ext uri="{FF2B5EF4-FFF2-40B4-BE49-F238E27FC236}">
                <a16:creationId xmlns:a16="http://schemas.microsoft.com/office/drawing/2014/main" id="{D51B89EA-1BF4-4D27-A89B-6F70C57FEA78}"/>
              </a:ext>
            </a:extLst>
          </p:cNvPr>
          <p:cNvGraphicFramePr>
            <a:graphicFrameLocks noGrp="1"/>
          </p:cNvGraphicFramePr>
          <p:nvPr>
            <p:extLst>
              <p:ext uri="{D42A27DB-BD31-4B8C-83A1-F6EECF244321}">
                <p14:modId xmlns:p14="http://schemas.microsoft.com/office/powerpoint/2010/main" val="3430905865"/>
              </p:ext>
            </p:extLst>
          </p:nvPr>
        </p:nvGraphicFramePr>
        <p:xfrm>
          <a:off x="143638" y="438215"/>
          <a:ext cx="4919138" cy="4053115"/>
        </p:xfrm>
        <a:graphic>
          <a:graphicData uri="http://schemas.openxmlformats.org/drawingml/2006/table">
            <a:tbl>
              <a:tblPr>
                <a:tableStyleId>{5C22544A-7EE6-4342-B048-85BDC9FD1C3A}</a:tableStyleId>
              </a:tblPr>
              <a:tblGrid>
                <a:gridCol w="2720044">
                  <a:extLst>
                    <a:ext uri="{9D8B030D-6E8A-4147-A177-3AD203B41FA5}">
                      <a16:colId xmlns:a16="http://schemas.microsoft.com/office/drawing/2014/main" val="4234177705"/>
                    </a:ext>
                  </a:extLst>
                </a:gridCol>
                <a:gridCol w="2199094">
                  <a:extLst>
                    <a:ext uri="{9D8B030D-6E8A-4147-A177-3AD203B41FA5}">
                      <a16:colId xmlns:a16="http://schemas.microsoft.com/office/drawing/2014/main" val="1193367865"/>
                    </a:ext>
                  </a:extLst>
                </a:gridCol>
              </a:tblGrid>
              <a:tr h="198814">
                <a:tc gridSpan="2">
                  <a:txBody>
                    <a:bodyPr/>
                    <a:lstStyle/>
                    <a:p>
                      <a:pPr algn="ctr" rtl="0" fontAlgn="b"/>
                      <a:r>
                        <a:rPr lang="sv" sz="1200" b="1" u="none" strike="noStrike">
                          <a:effectLst/>
                          <a:latin typeface="Century" panose="02040604050505020304" pitchFamily="18" charset="0"/>
                        </a:rPr>
                        <a:t>0808195</a:t>
                      </a:r>
                      <a:endParaRPr lang="el-GR" sz="1200" b="1" i="0" u="none" strike="noStrike" dirty="0">
                        <a:solidFill>
                          <a:srgbClr val="000000"/>
                        </a:solidFill>
                        <a:effectLst/>
                        <a:latin typeface="Century" panose="02040604050505020304" pitchFamily="18" charset="0"/>
                      </a:endParaRPr>
                    </a:p>
                  </a:txBody>
                  <a:tcPr marL="9525" marR="9525" marT="9525" marB="0" anchor="ctr"/>
                </a:tc>
                <a:tc hMerge="1">
                  <a:txBody>
                    <a:bodyPr/>
                    <a:lstStyle/>
                    <a:p>
                      <a:pPr algn="l" rtl="0" fontAlgn="b"/>
                      <a:r>
                        <a:rPr lang="sv" sz="1200" b="1" u="none" strike="noStrike">
                          <a:effectLst/>
                          <a:latin typeface="Century" panose="02040604050505020304" pitchFamily="18" charset="0"/>
                        </a:rPr>
                        <a:t>0808195</a:t>
                      </a:r>
                      <a:endParaRPr lang="el-GR" sz="1200" b="1" i="0" u="none" strike="noStrike" dirty="0">
                        <a:solidFill>
                          <a:srgbClr val="000000"/>
                        </a:solidFill>
                        <a:effectLst/>
                        <a:latin typeface="Century" panose="02040604050505020304" pitchFamily="18" charset="0"/>
                      </a:endParaRPr>
                    </a:p>
                  </a:txBody>
                  <a:tcPr marL="9525" marR="9525" marT="9525" marB="0" anchor="ctr"/>
                </a:tc>
                <a:extLst>
                  <a:ext uri="{0D108BD9-81ED-4DB2-BD59-A6C34878D82A}">
                    <a16:rowId xmlns:a16="http://schemas.microsoft.com/office/drawing/2014/main" val="2967120242"/>
                  </a:ext>
                </a:extLst>
              </a:tr>
              <a:tr h="335290">
                <a:tc gridSpan="2">
                  <a:txBody>
                    <a:bodyPr/>
                    <a:lstStyle/>
                    <a:p>
                      <a:pPr algn="l" rtl="0" fontAlgn="b"/>
                      <a:r>
                        <a:rPr lang="sv" sz="1200" b="1" i="1" u="none" strike="noStrike">
                          <a:effectLst/>
                          <a:latin typeface="Century" panose="02040604050505020304" pitchFamily="18" charset="0"/>
                        </a:rPr>
                        <a:t>Lyftbåge med underrede</a:t>
                      </a:r>
                      <a:endParaRPr lang="el-GR" sz="1200" b="1" i="1" u="none" strike="noStrike" dirty="0">
                        <a:solidFill>
                          <a:srgbClr val="000000"/>
                        </a:solidFill>
                        <a:effectLst/>
                        <a:latin typeface="Century" panose="02040604050505020304" pitchFamily="18" charset="0"/>
                      </a:endParaRPr>
                    </a:p>
                  </a:txBody>
                  <a:tcPr marL="9525" marR="9525" marT="9525" marB="0" anchor="ctr"/>
                </a:tc>
                <a:tc hMerge="1">
                  <a:txBody>
                    <a:bodyPr/>
                    <a:lstStyle/>
                    <a:p>
                      <a:pPr algn="l" rtl="0" fontAlgn="b"/>
                      <a:r>
                        <a:rPr lang="sv" sz="1200" b="1" u="none" strike="noStrike">
                          <a:effectLst/>
                          <a:latin typeface="Century" panose="02040604050505020304" pitchFamily="18" charset="0"/>
                        </a:rPr>
                        <a:t>Αναρτήρας Κρεβατιού Επιδαπέδιος</a:t>
                      </a:r>
                      <a:br>
                        <a:rPr lang="en-US" sz="1200" b="1" u="none" strike="noStrike" dirty="0">
                          <a:effectLst/>
                          <a:latin typeface="Century" panose="02040604050505020304" pitchFamily="18" charset="0"/>
                        </a:rPr>
                      </a:br>
                      <a:r>
                        <a:rPr lang="sv" sz="1200" b="1" i="1" u="none" strike="noStrike">
                          <a:effectLst/>
                          <a:latin typeface="Century" panose="02040604050505020304" pitchFamily="18" charset="0"/>
                        </a:rPr>
                        <a:t>Lyftbåge med underrede</a:t>
                      </a:r>
                      <a:endParaRPr lang="el-GR" sz="1200" b="1" i="1" u="none" strike="noStrike" dirty="0">
                        <a:solidFill>
                          <a:srgbClr val="000000"/>
                        </a:solidFill>
                        <a:effectLst/>
                        <a:latin typeface="Century" panose="02040604050505020304" pitchFamily="18" charset="0"/>
                      </a:endParaRPr>
                    </a:p>
                  </a:txBody>
                  <a:tcPr marL="9525" marR="9525" marT="9525" marB="0" anchor="b"/>
                </a:tc>
                <a:extLst>
                  <a:ext uri="{0D108BD9-81ED-4DB2-BD59-A6C34878D82A}">
                    <a16:rowId xmlns:a16="http://schemas.microsoft.com/office/drawing/2014/main" val="3760794222"/>
                  </a:ext>
                </a:extLst>
              </a:tr>
              <a:tr h="432048">
                <a:tc>
                  <a:txBody>
                    <a:bodyPr/>
                    <a:lstStyle/>
                    <a:p>
                      <a:pPr algn="l" rtl="0" fontAlgn="b"/>
                      <a:r>
                        <a:rPr lang="sv" sz="1200" b="1" i="1" u="none" strike="noStrike">
                          <a:solidFill>
                            <a:srgbClr val="000000"/>
                          </a:solidFill>
                          <a:effectLst/>
                          <a:latin typeface="Century" panose="02040604050505020304" pitchFamily="18" charset="0"/>
                        </a:rPr>
                        <a:t>Ram</a:t>
                      </a:r>
                      <a:endParaRPr lang="el-GR" sz="1200" b="1" i="1" u="none" strike="noStrike" dirty="0">
                        <a:solidFill>
                          <a:srgbClr val="000000"/>
                        </a:solidFill>
                        <a:effectLst/>
                        <a:latin typeface="Century" panose="02040604050505020304" pitchFamily="18" charset="0"/>
                      </a:endParaRPr>
                    </a:p>
                  </a:txBody>
                  <a:tcPr marL="9525" marR="9525" marT="9525" marB="0" anchor="ctr"/>
                </a:tc>
                <a:tc>
                  <a:txBody>
                    <a:bodyPr/>
                    <a:lstStyle/>
                    <a:p>
                      <a:pPr algn="l" rtl="0" fontAlgn="b"/>
                      <a:r>
                        <a:rPr lang="sv" sz="1200" b="0" i="0" u="none" strike="noStrike">
                          <a:solidFill>
                            <a:srgbClr val="000000"/>
                          </a:solidFill>
                          <a:effectLst/>
                          <a:latin typeface="Century" panose="02040604050505020304" pitchFamily="18" charset="0"/>
                        </a:rPr>
                        <a:t> Stål</a:t>
                      </a:r>
                      <a:endParaRPr lang="el-GR" sz="1200" b="0" i="0" u="none" strike="noStrike" dirty="0">
                        <a:solidFill>
                          <a:srgbClr val="000000"/>
                        </a:solidFill>
                        <a:effectLst/>
                        <a:latin typeface="Century" panose="02040604050505020304" pitchFamily="18" charset="0"/>
                      </a:endParaRPr>
                    </a:p>
                  </a:txBody>
                  <a:tcPr marL="9525" marR="9525" marT="9525" marB="0" anchor="ctr"/>
                </a:tc>
                <a:extLst>
                  <a:ext uri="{0D108BD9-81ED-4DB2-BD59-A6C34878D82A}">
                    <a16:rowId xmlns:a16="http://schemas.microsoft.com/office/drawing/2014/main" val="39159759"/>
                  </a:ext>
                </a:extLst>
              </a:tr>
              <a:tr h="384651">
                <a:tc>
                  <a:txBody>
                    <a:bodyPr/>
                    <a:lstStyle/>
                    <a:p>
                      <a:pPr algn="l" rtl="0" fontAlgn="b"/>
                      <a:r>
                        <a:rPr lang="sv" sz="1200" b="1" i="1" u="none" strike="noStrike">
                          <a:effectLst/>
                          <a:latin typeface="Century" panose="02040604050505020304" pitchFamily="18" charset="0"/>
                        </a:rPr>
                        <a:t>Färg</a:t>
                      </a:r>
                      <a:endParaRPr lang="el-GR" sz="1200" b="1" i="1" u="none" strike="noStrike" dirty="0">
                        <a:solidFill>
                          <a:srgbClr val="000000"/>
                        </a:solidFill>
                        <a:effectLst/>
                        <a:latin typeface="Century" panose="02040604050505020304" pitchFamily="18" charset="0"/>
                      </a:endParaRPr>
                    </a:p>
                  </a:txBody>
                  <a:tcPr marL="9525" marR="9525" marT="9525" marB="0" anchor="ctr"/>
                </a:tc>
                <a:tc>
                  <a:txBody>
                    <a:bodyPr/>
                    <a:lstStyle/>
                    <a:p>
                      <a:pPr algn="l" rtl="0" fontAlgn="b"/>
                      <a:r>
                        <a:rPr lang="sv" sz="1200" b="0" i="0" u="none" strike="noStrike">
                          <a:solidFill>
                            <a:srgbClr val="000000"/>
                          </a:solidFill>
                          <a:effectLst/>
                          <a:latin typeface="Century" panose="02040604050505020304" pitchFamily="18" charset="0"/>
                        </a:rPr>
                        <a:t>Vit</a:t>
                      </a:r>
                      <a:endParaRPr lang="el-GR" sz="1200" b="0" i="0" u="none" strike="noStrike" dirty="0">
                        <a:solidFill>
                          <a:srgbClr val="000000"/>
                        </a:solidFill>
                        <a:effectLst/>
                        <a:latin typeface="Century" panose="02040604050505020304" pitchFamily="18" charset="0"/>
                      </a:endParaRPr>
                    </a:p>
                  </a:txBody>
                  <a:tcPr marL="9525" marR="9525" marT="9525" marB="0" anchor="ctr"/>
                </a:tc>
                <a:extLst>
                  <a:ext uri="{0D108BD9-81ED-4DB2-BD59-A6C34878D82A}">
                    <a16:rowId xmlns:a16="http://schemas.microsoft.com/office/drawing/2014/main" val="2599261765"/>
                  </a:ext>
                </a:extLst>
              </a:tr>
              <a:tr h="397629">
                <a:tc>
                  <a:txBody>
                    <a:bodyPr/>
                    <a:lstStyle/>
                    <a:p>
                      <a:pPr algn="l" rtl="0" fontAlgn="b"/>
                      <a:r>
                        <a:rPr lang="sv" sz="1200" b="1" i="1" u="none" strike="noStrike">
                          <a:effectLst/>
                          <a:latin typeface="Century" panose="02040604050505020304" pitchFamily="18" charset="0"/>
                        </a:rPr>
                        <a:t>Förpackningens mått (LxBxH)</a:t>
                      </a:r>
                      <a:endParaRPr lang="el-GR" sz="1200" b="1" i="1" u="none" strike="noStrike" dirty="0">
                        <a:solidFill>
                          <a:srgbClr val="000000"/>
                        </a:solidFill>
                        <a:effectLst/>
                        <a:latin typeface="Century" panose="02040604050505020304" pitchFamily="18" charset="0"/>
                      </a:endParaRPr>
                    </a:p>
                  </a:txBody>
                  <a:tcPr marL="9525" marR="9525" marT="9525" marB="0" anchor="ctr"/>
                </a:tc>
                <a:tc>
                  <a:txBody>
                    <a:bodyPr/>
                    <a:lstStyle/>
                    <a:p>
                      <a:pPr algn="l" rtl="0" fontAlgn="b"/>
                      <a:r>
                        <a:rPr lang="sv" sz="1200" u="none" strike="noStrike">
                          <a:effectLst/>
                          <a:latin typeface="Century" panose="02040604050505020304" pitchFamily="18" charset="0"/>
                        </a:rPr>
                        <a:t>129x43x27 cm</a:t>
                      </a:r>
                      <a:endParaRPr lang="en-US" sz="1200" b="0" i="0" u="none" strike="noStrike" dirty="0">
                        <a:solidFill>
                          <a:srgbClr val="000000"/>
                        </a:solidFill>
                        <a:effectLst/>
                        <a:latin typeface="Century" panose="02040604050505020304" pitchFamily="18" charset="0"/>
                      </a:endParaRPr>
                    </a:p>
                  </a:txBody>
                  <a:tcPr marL="9525" marR="9525" marT="9525" marB="0" anchor="ctr"/>
                </a:tc>
                <a:extLst>
                  <a:ext uri="{0D108BD9-81ED-4DB2-BD59-A6C34878D82A}">
                    <a16:rowId xmlns:a16="http://schemas.microsoft.com/office/drawing/2014/main" val="4113488895"/>
                  </a:ext>
                </a:extLst>
              </a:tr>
              <a:tr h="441901">
                <a:tc>
                  <a:txBody>
                    <a:bodyPr/>
                    <a:lstStyle/>
                    <a:p>
                      <a:pPr algn="l" rtl="0" fontAlgn="b"/>
                      <a:r>
                        <a:rPr lang="sv" sz="1200" b="1" i="1" u="none" strike="noStrike">
                          <a:effectLst/>
                          <a:latin typeface="Century" panose="02040604050505020304" pitchFamily="18" charset="0"/>
                        </a:rPr>
                        <a:t>Höjd från golvet</a:t>
                      </a:r>
                      <a:endParaRPr lang="el-GR" sz="1200" b="1" i="0" u="none" strike="noStrike" dirty="0">
                        <a:solidFill>
                          <a:srgbClr val="000000"/>
                        </a:solidFill>
                        <a:effectLst/>
                        <a:latin typeface="Century" panose="02040604050505020304" pitchFamily="18" charset="0"/>
                      </a:endParaRPr>
                    </a:p>
                  </a:txBody>
                  <a:tcPr marL="9525" marR="9525" marT="9525" marB="0" anchor="ctr"/>
                </a:tc>
                <a:tc>
                  <a:txBody>
                    <a:bodyPr/>
                    <a:lstStyle/>
                    <a:p>
                      <a:pPr algn="l" rtl="0" fontAlgn="b"/>
                      <a:r>
                        <a:rPr lang="sv" sz="1200" u="none" strike="noStrike">
                          <a:effectLst/>
                          <a:latin typeface="Century" panose="02040604050505020304" pitchFamily="18" charset="0"/>
                        </a:rPr>
                        <a:t>174 cm</a:t>
                      </a:r>
                      <a:endParaRPr lang="en-US" sz="1200" b="0" i="0" u="none" strike="noStrike" dirty="0">
                        <a:solidFill>
                          <a:srgbClr val="000000"/>
                        </a:solidFill>
                        <a:effectLst/>
                        <a:latin typeface="Century" panose="02040604050505020304" pitchFamily="18" charset="0"/>
                      </a:endParaRPr>
                    </a:p>
                  </a:txBody>
                  <a:tcPr marL="9525" marR="9525" marT="9525" marB="0" anchor="ctr"/>
                </a:tc>
                <a:extLst>
                  <a:ext uri="{0D108BD9-81ED-4DB2-BD59-A6C34878D82A}">
                    <a16:rowId xmlns:a16="http://schemas.microsoft.com/office/drawing/2014/main" val="688392930"/>
                  </a:ext>
                </a:extLst>
              </a:tr>
              <a:tr h="384651">
                <a:tc>
                  <a:txBody>
                    <a:bodyPr/>
                    <a:lstStyle/>
                    <a:p>
                      <a:pPr algn="l" rtl="0" fontAlgn="b"/>
                      <a:r>
                        <a:rPr lang="sv" sz="1200" b="1" i="1" u="none" strike="noStrike">
                          <a:solidFill>
                            <a:srgbClr val="000000"/>
                          </a:solidFill>
                          <a:effectLst/>
                          <a:latin typeface="Century" panose="02040604050505020304" pitchFamily="18" charset="0"/>
                        </a:rPr>
                        <a:t>Underredets bredd</a:t>
                      </a:r>
                      <a:endParaRPr lang="el-GR" sz="1200" b="1" i="1" u="none" strike="noStrike" dirty="0">
                        <a:solidFill>
                          <a:srgbClr val="000000"/>
                        </a:solidFill>
                        <a:effectLst/>
                        <a:latin typeface="Century" panose="02040604050505020304" pitchFamily="18" charset="0"/>
                      </a:endParaRPr>
                    </a:p>
                  </a:txBody>
                  <a:tcPr marL="9525" marR="9525" marT="9525" marB="0" anchor="ctr"/>
                </a:tc>
                <a:tc>
                  <a:txBody>
                    <a:bodyPr/>
                    <a:lstStyle/>
                    <a:p>
                      <a:pPr algn="l" rtl="0" fontAlgn="b"/>
                      <a:r>
                        <a:rPr lang="sv" sz="1200" b="0" i="0" u="none" strike="noStrike">
                          <a:solidFill>
                            <a:srgbClr val="000000"/>
                          </a:solidFill>
                          <a:effectLst/>
                          <a:latin typeface="Century" panose="02040604050505020304" pitchFamily="18" charset="0"/>
                        </a:rPr>
                        <a:t>106 cm</a:t>
                      </a:r>
                    </a:p>
                  </a:txBody>
                  <a:tcPr marL="9525" marR="9525" marT="9525" marB="0" anchor="ctr"/>
                </a:tc>
                <a:extLst>
                  <a:ext uri="{0D108BD9-81ED-4DB2-BD59-A6C34878D82A}">
                    <a16:rowId xmlns:a16="http://schemas.microsoft.com/office/drawing/2014/main" val="768410896"/>
                  </a:ext>
                </a:extLst>
              </a:tr>
              <a:tr h="384651">
                <a:tc>
                  <a:txBody>
                    <a:bodyPr/>
                    <a:lstStyle/>
                    <a:p>
                      <a:pPr algn="l" rtl="0" fontAlgn="b"/>
                      <a:r>
                        <a:rPr lang="sv" sz="1200" b="1" i="1" u="none" strike="noStrike">
                          <a:solidFill>
                            <a:srgbClr val="000000"/>
                          </a:solidFill>
                          <a:effectLst/>
                          <a:latin typeface="Century" panose="02040604050505020304" pitchFamily="18" charset="0"/>
                        </a:rPr>
                        <a:t>Underredets längd med hjul</a:t>
                      </a:r>
                      <a:endParaRPr lang="el-GR" sz="1200" b="1" i="1" u="none" strike="noStrike" dirty="0">
                        <a:solidFill>
                          <a:srgbClr val="000000"/>
                        </a:solidFill>
                        <a:effectLst/>
                        <a:latin typeface="Century" panose="02040604050505020304" pitchFamily="18" charset="0"/>
                      </a:endParaRPr>
                    </a:p>
                  </a:txBody>
                  <a:tcPr marL="9525" marR="9525" marT="9525" marB="0" anchor="ctr"/>
                </a:tc>
                <a:tc>
                  <a:txBody>
                    <a:bodyPr/>
                    <a:lstStyle/>
                    <a:p>
                      <a:pPr algn="l" rtl="0" fontAlgn="b"/>
                      <a:r>
                        <a:rPr lang="sv" sz="1200" b="0" i="0" u="none" strike="noStrike">
                          <a:solidFill>
                            <a:srgbClr val="000000"/>
                          </a:solidFill>
                          <a:effectLst/>
                          <a:latin typeface="Century" panose="02040604050505020304" pitchFamily="18" charset="0"/>
                        </a:rPr>
                        <a:t>135 cm</a:t>
                      </a:r>
                    </a:p>
                  </a:txBody>
                  <a:tcPr marL="9525" marR="9525" marT="9525" marB="0" anchor="ctr"/>
                </a:tc>
                <a:extLst>
                  <a:ext uri="{0D108BD9-81ED-4DB2-BD59-A6C34878D82A}">
                    <a16:rowId xmlns:a16="http://schemas.microsoft.com/office/drawing/2014/main" val="1528271899"/>
                  </a:ext>
                </a:extLst>
              </a:tr>
              <a:tr h="298222">
                <a:tc>
                  <a:txBody>
                    <a:bodyPr/>
                    <a:lstStyle/>
                    <a:p>
                      <a:pPr algn="l" rtl="0" fontAlgn="b"/>
                      <a:r>
                        <a:rPr lang="sv" sz="1200" b="1" i="1" u="none" strike="noStrike">
                          <a:effectLst/>
                          <a:latin typeface="Century" panose="02040604050505020304" pitchFamily="18" charset="0"/>
                        </a:rPr>
                        <a:t>Maximal belastning</a:t>
                      </a:r>
                      <a:endParaRPr lang="el-GR" sz="1200" b="1" i="1" u="none" strike="noStrike" dirty="0">
                        <a:solidFill>
                          <a:srgbClr val="000000"/>
                        </a:solidFill>
                        <a:effectLst/>
                        <a:latin typeface="Century" panose="02040604050505020304" pitchFamily="18" charset="0"/>
                      </a:endParaRPr>
                    </a:p>
                  </a:txBody>
                  <a:tcPr marL="9525" marR="9525" marT="9525" marB="0" anchor="ctr"/>
                </a:tc>
                <a:tc>
                  <a:txBody>
                    <a:bodyPr/>
                    <a:lstStyle/>
                    <a:p>
                      <a:pPr algn="l" rtl="0" fontAlgn="b"/>
                      <a:r>
                        <a:rPr lang="sv" sz="1200" u="none" strike="noStrike">
                          <a:effectLst/>
                          <a:latin typeface="Century" panose="02040604050505020304" pitchFamily="18" charset="0"/>
                        </a:rPr>
                        <a:t>136 kg</a:t>
                      </a:r>
                      <a:endParaRPr lang="en-US" sz="1200" b="0" i="0" u="none" strike="noStrike" dirty="0">
                        <a:solidFill>
                          <a:srgbClr val="000000"/>
                        </a:solidFill>
                        <a:effectLst/>
                        <a:latin typeface="Century" panose="02040604050505020304" pitchFamily="18" charset="0"/>
                      </a:endParaRPr>
                    </a:p>
                  </a:txBody>
                  <a:tcPr marL="9525" marR="9525" marT="9525" marB="0" anchor="ctr"/>
                </a:tc>
                <a:extLst>
                  <a:ext uri="{0D108BD9-81ED-4DB2-BD59-A6C34878D82A}">
                    <a16:rowId xmlns:a16="http://schemas.microsoft.com/office/drawing/2014/main" val="2592996353"/>
                  </a:ext>
                </a:extLst>
              </a:tr>
              <a:tr h="397629">
                <a:tc>
                  <a:txBody>
                    <a:bodyPr/>
                    <a:lstStyle/>
                    <a:p>
                      <a:pPr algn="l" rtl="0" fontAlgn="b"/>
                      <a:r>
                        <a:rPr lang="sv" sz="1200" b="1" i="1" u="none" strike="noStrike">
                          <a:effectLst/>
                          <a:latin typeface="Century" panose="02040604050505020304" pitchFamily="18" charset="0"/>
                        </a:rPr>
                        <a:t>Produktens vikt</a:t>
                      </a:r>
                      <a:endParaRPr lang="el-GR" sz="1200" b="1" i="1" u="none" strike="noStrike" dirty="0">
                        <a:solidFill>
                          <a:srgbClr val="000000"/>
                        </a:solidFill>
                        <a:effectLst/>
                        <a:latin typeface="Century" panose="02040604050505020304" pitchFamily="18" charset="0"/>
                      </a:endParaRPr>
                    </a:p>
                  </a:txBody>
                  <a:tcPr marL="9525" marR="9525" marT="9525" marB="0" anchor="ctr"/>
                </a:tc>
                <a:tc>
                  <a:txBody>
                    <a:bodyPr/>
                    <a:lstStyle/>
                    <a:p>
                      <a:pPr algn="l" rtl="0" fontAlgn="b"/>
                      <a:r>
                        <a:rPr lang="sv" sz="1200" u="none" strike="noStrike">
                          <a:effectLst/>
                          <a:latin typeface="Century" panose="02040604050505020304" pitchFamily="18" charset="0"/>
                        </a:rPr>
                        <a:t>23 kg</a:t>
                      </a:r>
                      <a:endParaRPr lang="en-US" sz="1200" b="0" i="0" u="none" strike="noStrike" dirty="0">
                        <a:solidFill>
                          <a:srgbClr val="000000"/>
                        </a:solidFill>
                        <a:effectLst/>
                        <a:latin typeface="Century" panose="02040604050505020304" pitchFamily="18" charset="0"/>
                      </a:endParaRPr>
                    </a:p>
                  </a:txBody>
                  <a:tcPr marL="9525" marR="9525" marT="9525" marB="0" anchor="ctr"/>
                </a:tc>
                <a:extLst>
                  <a:ext uri="{0D108BD9-81ED-4DB2-BD59-A6C34878D82A}">
                    <a16:rowId xmlns:a16="http://schemas.microsoft.com/office/drawing/2014/main" val="649661758"/>
                  </a:ext>
                </a:extLst>
              </a:tr>
              <a:tr h="397629">
                <a:tc>
                  <a:txBody>
                    <a:bodyPr/>
                    <a:lstStyle/>
                    <a:p>
                      <a:pPr algn="l" rtl="0" fontAlgn="b"/>
                      <a:endParaRPr lang="el-GR" sz="1200" b="0" i="0" u="none" strike="noStrike" dirty="0">
                        <a:solidFill>
                          <a:srgbClr val="000000"/>
                        </a:solidFill>
                        <a:effectLst/>
                        <a:latin typeface="Century" panose="02040604050505020304" pitchFamily="18" charset="0"/>
                      </a:endParaRPr>
                    </a:p>
                  </a:txBody>
                  <a:tcPr marL="9525" marR="9525" marT="9525" marB="0" anchor="ctr"/>
                </a:tc>
                <a:tc>
                  <a:txBody>
                    <a:bodyPr/>
                    <a:lstStyle/>
                    <a:p>
                      <a:pPr algn="l" rtl="0" fontAlgn="b"/>
                      <a:r>
                        <a:rPr lang="sv" sz="1200" b="0" i="0" u="none" strike="noStrike">
                          <a:solidFill>
                            <a:srgbClr val="000000"/>
                          </a:solidFill>
                          <a:effectLst/>
                          <a:latin typeface="Century" panose="02040604050505020304" pitchFamily="18" charset="0"/>
                        </a:rPr>
                        <a:t>Med plasthandtag (reservdelsnummer: 0810573</a:t>
                      </a:r>
                    </a:p>
                  </a:txBody>
                  <a:tcPr marL="9525" marR="9525" marT="9525" marB="0" anchor="ctr"/>
                </a:tc>
                <a:extLst>
                  <a:ext uri="{0D108BD9-81ED-4DB2-BD59-A6C34878D82A}">
                    <a16:rowId xmlns:a16="http://schemas.microsoft.com/office/drawing/2014/main" val="172175938"/>
                  </a:ext>
                </a:extLst>
              </a:tr>
            </a:tbl>
          </a:graphicData>
        </a:graphic>
      </p:graphicFrame>
      <p:sp>
        <p:nvSpPr>
          <p:cNvPr id="12" name="TextBox 11">
            <a:extLst>
              <a:ext uri="{FF2B5EF4-FFF2-40B4-BE49-F238E27FC236}">
                <a16:creationId xmlns:a16="http://schemas.microsoft.com/office/drawing/2014/main" id="{9896B052-862C-4CD9-8B71-F5B0DA88AAE6}"/>
              </a:ext>
            </a:extLst>
          </p:cNvPr>
          <p:cNvSpPr txBox="1"/>
          <p:nvPr/>
        </p:nvSpPr>
        <p:spPr>
          <a:xfrm>
            <a:off x="103922" y="36215"/>
            <a:ext cx="4504913" cy="446276"/>
          </a:xfrm>
          <a:prstGeom prst="rect">
            <a:avLst/>
          </a:prstGeom>
          <a:noFill/>
        </p:spPr>
        <p:txBody>
          <a:bodyPr wrap="square" rtlCol="0">
            <a:spAutoFit/>
          </a:bodyPr>
          <a:lstStyle/>
          <a:p>
            <a:pPr algn="ctr" rtl="0"/>
            <a:r>
              <a:rPr lang="sv" sz="1200" b="1" i="1" u="sng">
                <a:latin typeface="Century" panose="02040604050505020304" pitchFamily="18" charset="0"/>
                <a:cs typeface="Arial" panose="020B0604020202020204" pitchFamily="34" charset="0"/>
              </a:rPr>
              <a:t>TEKNISKA EGENSKAPER</a:t>
            </a:r>
          </a:p>
          <a:p>
            <a:pPr rtl="0"/>
            <a:endParaRPr lang="el-GR" sz="1100" dirty="0">
              <a:latin typeface="Arial" panose="020B0604020202020204" pitchFamily="34" charset="0"/>
              <a:cs typeface="Arial" panose="020B0604020202020204" pitchFamily="34" charset="0"/>
            </a:endParaRPr>
          </a:p>
        </p:txBody>
      </p:sp>
      <p:pic>
        <p:nvPicPr>
          <p:cNvPr id="15" name="Εικόνα 14">
            <a:extLst>
              <a:ext uri="{FF2B5EF4-FFF2-40B4-BE49-F238E27FC236}">
                <a16:creationId xmlns:a16="http://schemas.microsoft.com/office/drawing/2014/main" id="{1CEFE3ED-B3A0-1FB0-02F5-3A8D41892DEF}"/>
              </a:ext>
            </a:extLst>
          </p:cNvPr>
          <p:cNvPicPr>
            <a:picLocks noChangeAspect="1"/>
          </p:cNvPicPr>
          <p:nvPr/>
        </p:nvPicPr>
        <p:blipFill>
          <a:blip r:embed="rId3"/>
          <a:stretch>
            <a:fillRect/>
          </a:stretch>
        </p:blipFill>
        <p:spPr>
          <a:xfrm>
            <a:off x="1440483" y="4568394"/>
            <a:ext cx="3312368" cy="2898338"/>
          </a:xfrm>
          <a:prstGeom prst="rect">
            <a:avLst/>
          </a:prstGeom>
        </p:spPr>
      </p:pic>
    </p:spTree>
    <p:extLst>
      <p:ext uri="{BB962C8B-B14F-4D97-AF65-F5344CB8AC3E}">
        <p14:creationId xmlns:p14="http://schemas.microsoft.com/office/powerpoint/2010/main" val="32250670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Εικόνα 19">
            <a:extLst>
              <a:ext uri="{FF2B5EF4-FFF2-40B4-BE49-F238E27FC236}">
                <a16:creationId xmlns:a16="http://schemas.microsoft.com/office/drawing/2014/main" id="{859DC919-C069-4A15-AAEA-ACD42D8E037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82776" y="101050"/>
            <a:ext cx="360000" cy="360000"/>
          </a:xfrm>
          <a:prstGeom prst="rect">
            <a:avLst/>
          </a:prstGeom>
        </p:spPr>
      </p:pic>
      <p:sp>
        <p:nvSpPr>
          <p:cNvPr id="19" name="TextBox 18">
            <a:extLst>
              <a:ext uri="{FF2B5EF4-FFF2-40B4-BE49-F238E27FC236}">
                <a16:creationId xmlns:a16="http://schemas.microsoft.com/office/drawing/2014/main" id="{F4AB5EB1-69FE-4BAA-9943-2331E7D938FA}"/>
              </a:ext>
            </a:extLst>
          </p:cNvPr>
          <p:cNvSpPr txBox="1"/>
          <p:nvPr/>
        </p:nvSpPr>
        <p:spPr>
          <a:xfrm>
            <a:off x="-287669" y="102967"/>
            <a:ext cx="5170445" cy="276999"/>
          </a:xfrm>
          <a:prstGeom prst="rect">
            <a:avLst/>
          </a:prstGeom>
          <a:noFill/>
        </p:spPr>
        <p:txBody>
          <a:bodyPr wrap="square" rtlCol="0">
            <a:spAutoFit/>
          </a:bodyPr>
          <a:lstStyle/>
          <a:p>
            <a:pPr algn="ctr" rtl="0"/>
            <a:r>
              <a:rPr lang="sv" sz="1200" b="1" kern="100">
                <a:effectLst/>
                <a:latin typeface="Century" panose="02040604050505020304" pitchFamily="18" charset="0"/>
                <a:ea typeface="SimSun" panose="02010600030101010101" pitchFamily="2" charset="-122"/>
                <a:cs typeface="Times New Roman" panose="02020603050405020304" pitchFamily="18" charset="0"/>
              </a:rPr>
              <a:t>Monteringsanvisningar för lyftbåge</a:t>
            </a:r>
            <a:endParaRPr lang="el-GR" sz="1200" kern="100" dirty="0">
              <a:effectLst/>
              <a:latin typeface="Century" panose="02040604050505020304" pitchFamily="18" charset="0"/>
              <a:ea typeface="SimSun" panose="02010600030101010101" pitchFamily="2" charset="-122"/>
              <a:cs typeface="Times New Roman" panose="02020603050405020304" pitchFamily="18" charset="0"/>
            </a:endParaRPr>
          </a:p>
        </p:txBody>
      </p:sp>
      <p:sp>
        <p:nvSpPr>
          <p:cNvPr id="21" name="TextBox 20">
            <a:extLst>
              <a:ext uri="{FF2B5EF4-FFF2-40B4-BE49-F238E27FC236}">
                <a16:creationId xmlns:a16="http://schemas.microsoft.com/office/drawing/2014/main" id="{9B2233A5-8748-4228-A1FB-57A1E94F8ADB}"/>
              </a:ext>
            </a:extLst>
          </p:cNvPr>
          <p:cNvSpPr txBox="1"/>
          <p:nvPr/>
        </p:nvSpPr>
        <p:spPr>
          <a:xfrm>
            <a:off x="0" y="612279"/>
            <a:ext cx="5329238" cy="276999"/>
          </a:xfrm>
          <a:prstGeom prst="rect">
            <a:avLst/>
          </a:prstGeom>
          <a:noFill/>
        </p:spPr>
        <p:txBody>
          <a:bodyPr wrap="square" rtlCol="0">
            <a:spAutoFit/>
          </a:bodyPr>
          <a:lstStyle/>
          <a:p>
            <a:pPr rtl="0"/>
            <a:r>
              <a:rPr lang="sv" sz="1200" kern="100">
                <a:effectLst/>
                <a:latin typeface="Century" panose="02040604050505020304" pitchFamily="18" charset="0"/>
                <a:ea typeface="SimSun" panose="02010600030101010101" pitchFamily="2" charset="-122"/>
                <a:cs typeface="Times New Roman" panose="02020603050405020304" pitchFamily="18" charset="0"/>
              </a:rPr>
              <a:t>Lyftbågens </a:t>
            </a:r>
            <a:r>
              <a:rPr lang="sv" sz="1200" kern="100">
                <a:effectLst/>
                <a:latin typeface="Century" panose="02040604050505020304" pitchFamily="18" charset="0"/>
                <a:ea typeface="SimSun" panose="02010600030101010101" pitchFamily="2" charset="-122"/>
                <a:cs typeface="Calibri" panose="020F0502020204030204" pitchFamily="34" charset="0"/>
              </a:rPr>
              <a:t>monteringsdelar anges nedan i figur 1:</a:t>
            </a:r>
            <a:endParaRPr lang="el-GR" sz="1200" kern="100" dirty="0">
              <a:effectLst/>
              <a:latin typeface="Century" panose="02040604050505020304" pitchFamily="18" charset="0"/>
              <a:ea typeface="SimSun" panose="02010600030101010101" pitchFamily="2" charset="-122"/>
              <a:cs typeface="Times New Roman" panose="02020603050405020304" pitchFamily="18" charset="0"/>
            </a:endParaRPr>
          </a:p>
        </p:txBody>
      </p:sp>
      <p:sp>
        <p:nvSpPr>
          <p:cNvPr id="22" name="TextBox 21">
            <a:extLst>
              <a:ext uri="{FF2B5EF4-FFF2-40B4-BE49-F238E27FC236}">
                <a16:creationId xmlns:a16="http://schemas.microsoft.com/office/drawing/2014/main" id="{469A87E3-742B-4351-B0CF-EF39161D12FB}"/>
              </a:ext>
            </a:extLst>
          </p:cNvPr>
          <p:cNvSpPr txBox="1"/>
          <p:nvPr/>
        </p:nvSpPr>
        <p:spPr>
          <a:xfrm>
            <a:off x="329947" y="6094572"/>
            <a:ext cx="2807804" cy="246221"/>
          </a:xfrm>
          <a:prstGeom prst="rect">
            <a:avLst/>
          </a:prstGeom>
          <a:noFill/>
        </p:spPr>
        <p:txBody>
          <a:bodyPr wrap="square" rtlCol="0">
            <a:spAutoFit/>
          </a:bodyPr>
          <a:lstStyle/>
          <a:p>
            <a:pPr rtl="0"/>
            <a:r>
              <a:rPr lang="sv" sz="1000" kern="100">
                <a:effectLst/>
                <a:latin typeface="Century" panose="02040604050505020304" pitchFamily="18" charset="0"/>
                <a:ea typeface="SimSun" panose="02010600030101010101" pitchFamily="2" charset="-122"/>
              </a:rPr>
              <a:t>Figur 1</a:t>
            </a:r>
            <a:endParaRPr lang="el-GR" sz="1000" dirty="0">
              <a:latin typeface="Century" panose="02040604050505020304" pitchFamily="18" charset="0"/>
            </a:endParaRPr>
          </a:p>
        </p:txBody>
      </p:sp>
      <p:sp>
        <p:nvSpPr>
          <p:cNvPr id="5" name="Θέση ημερομηνίας 4">
            <a:extLst>
              <a:ext uri="{FF2B5EF4-FFF2-40B4-BE49-F238E27FC236}">
                <a16:creationId xmlns:a16="http://schemas.microsoft.com/office/drawing/2014/main" id="{1A022F87-4DCC-4BF0-BDB3-54DD9C6246A4}"/>
              </a:ext>
            </a:extLst>
          </p:cNvPr>
          <p:cNvSpPr>
            <a:spLocks noGrp="1"/>
          </p:cNvSpPr>
          <p:nvPr>
            <p:ph type="dt" sz="half" idx="10"/>
          </p:nvPr>
        </p:nvSpPr>
        <p:spPr/>
        <p:txBody>
          <a:bodyPr rtlCol="0"/>
          <a:lstStyle/>
          <a:p>
            <a:pPr rtl="0"/>
            <a:r>
              <a:rPr lang="en-US"/>
              <a:t>26 augusti</a:t>
            </a:r>
            <a:endParaRPr lang="el-GR"/>
          </a:p>
        </p:txBody>
      </p:sp>
      <p:sp>
        <p:nvSpPr>
          <p:cNvPr id="6" name="Θέση αριθμού διαφάνειας 5">
            <a:extLst>
              <a:ext uri="{FF2B5EF4-FFF2-40B4-BE49-F238E27FC236}">
                <a16:creationId xmlns:a16="http://schemas.microsoft.com/office/drawing/2014/main" id="{A7B393CF-250F-4312-8FBE-8FF8CF2E6C07}"/>
              </a:ext>
            </a:extLst>
          </p:cNvPr>
          <p:cNvSpPr>
            <a:spLocks noGrp="1"/>
          </p:cNvSpPr>
          <p:nvPr>
            <p:ph type="sldNum" sz="quarter" idx="12"/>
          </p:nvPr>
        </p:nvSpPr>
        <p:spPr/>
        <p:txBody>
          <a:bodyPr rtlCol="0"/>
          <a:lstStyle/>
          <a:p>
            <a:pPr rtl="0"/>
            <a:fld id="{3DF53439-851E-44AD-84B1-B6BFC3D0C743}" type="slidenum">
              <a:rPr lang="el-GR" smtClean="0"/>
              <a:t>7</a:t>
            </a:fld>
            <a:endParaRPr lang="el-GR"/>
          </a:p>
        </p:txBody>
      </p:sp>
      <p:pic>
        <p:nvPicPr>
          <p:cNvPr id="2049" name="Picture 1">
            <a:extLst>
              <a:ext uri="{FF2B5EF4-FFF2-40B4-BE49-F238E27FC236}">
                <a16:creationId xmlns:a16="http://schemas.microsoft.com/office/drawing/2014/main" id="{EB439889-55F3-4E7A-97DC-B779F4BB8A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 y="1431617"/>
            <a:ext cx="5267325" cy="4038600"/>
          </a:xfrm>
          <a:prstGeom prst="rect">
            <a:avLst/>
          </a:prstGeom>
          <a:noFill/>
          <a:extLst>
            <a:ext uri="{909E8E84-426E-40DD-AFC4-6F175D3DCCD1}">
              <a14:hiddenFill xmlns:a14="http://schemas.microsoft.com/office/drawing/2010/main">
                <a:solidFill>
                  <a:srgbClr val="FFFFFF"/>
                </a:solidFill>
              </a14:hiddenFill>
            </a:ext>
          </a:extLst>
        </p:spPr>
      </p:pic>
      <p:sp>
        <p:nvSpPr>
          <p:cNvPr id="11" name="AutoShape 8">
            <a:extLst>
              <a:ext uri="{FF2B5EF4-FFF2-40B4-BE49-F238E27FC236}">
                <a16:creationId xmlns:a16="http://schemas.microsoft.com/office/drawing/2014/main" id="{0924AA60-6373-4A2E-842C-2026EC1CBA80}"/>
              </a:ext>
            </a:extLst>
          </p:cNvPr>
          <p:cNvSpPr>
            <a:spLocks/>
          </p:cNvSpPr>
          <p:nvPr/>
        </p:nvSpPr>
        <p:spPr bwMode="auto">
          <a:xfrm>
            <a:off x="72627" y="1265941"/>
            <a:ext cx="1257300" cy="709613"/>
          </a:xfrm>
          <a:prstGeom prst="borderCallout1">
            <a:avLst>
              <a:gd name="adj1" fmla="val 109694"/>
              <a:gd name="adj2" fmla="val 54768"/>
              <a:gd name="adj3" fmla="val 142748"/>
              <a:gd name="adj4" fmla="val 85940"/>
            </a:avLst>
          </a:prstGeom>
          <a:solidFill>
            <a:srgbClr val="FFFFFF"/>
          </a:solidFill>
          <a:ln w="9525">
            <a:solidFill>
              <a:srgbClr val="000000"/>
            </a:solidFill>
            <a:miter lim="800000"/>
            <a:headEnd/>
            <a:tailEnd/>
          </a:ln>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lang="sv" sz="1000" b="0" i="0" u="none" strike="noStrike" cap="none" normalizeH="0">
                <a:ln>
                  <a:noFill/>
                </a:ln>
                <a:solidFill>
                  <a:schemeClr val="tx1"/>
                </a:solidFill>
                <a:effectLst/>
                <a:latin typeface="Calibri" panose="020F0502020204030204" pitchFamily="34" charset="0"/>
                <a:ea typeface="SimSun" panose="02010600030101010101" pitchFamily="2" charset="-122"/>
                <a:cs typeface="Calibri" panose="020F0502020204030204" pitchFamily="34" charset="0"/>
              </a:rPr>
              <a:t>Plasthandtag</a:t>
            </a:r>
            <a:endParaRPr kumimoji="0" lang="en-US" altLang="zh-CN" sz="1800" b="0" i="0" u="none" strike="noStrike" cap="none" normalizeH="0" baseline="0" dirty="0">
              <a:ln>
                <a:noFill/>
              </a:ln>
              <a:solidFill>
                <a:schemeClr val="tx1"/>
              </a:solidFill>
              <a:effectLst/>
              <a:latin typeface="Arial" panose="020B0604020202020204" pitchFamily="34" charset="0"/>
            </a:endParaRPr>
          </a:p>
        </p:txBody>
      </p:sp>
      <p:sp>
        <p:nvSpPr>
          <p:cNvPr id="23" name="AutoShape 10">
            <a:extLst>
              <a:ext uri="{FF2B5EF4-FFF2-40B4-BE49-F238E27FC236}">
                <a16:creationId xmlns:a16="http://schemas.microsoft.com/office/drawing/2014/main" id="{40C118EF-3993-48FE-9A46-1474C227F23B}"/>
              </a:ext>
            </a:extLst>
          </p:cNvPr>
          <p:cNvSpPr>
            <a:spLocks/>
          </p:cNvSpPr>
          <p:nvPr/>
        </p:nvSpPr>
        <p:spPr bwMode="auto">
          <a:xfrm>
            <a:off x="3824064" y="1140817"/>
            <a:ext cx="1352550" cy="495300"/>
          </a:xfrm>
          <a:prstGeom prst="borderCallout1">
            <a:avLst>
              <a:gd name="adj1" fmla="val 23079"/>
              <a:gd name="adj2" fmla="val -5634"/>
              <a:gd name="adj3" fmla="val 205769"/>
              <a:gd name="adj4" fmla="val -42255"/>
            </a:avLst>
          </a:prstGeom>
          <a:solidFill>
            <a:srgbClr val="FFFFFF"/>
          </a:solidFill>
          <a:ln w="9525">
            <a:solidFill>
              <a:srgbClr val="000000"/>
            </a:solidFill>
            <a:miter lim="800000"/>
            <a:headEnd/>
            <a:tailEnd/>
          </a:ln>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lang="sv" sz="1000" b="0" i="0" u="none" strike="noStrike" cap="none" normalizeH="0">
                <a:ln>
                  <a:noFill/>
                </a:ln>
                <a:solidFill>
                  <a:schemeClr val="tx1"/>
                </a:solidFill>
                <a:effectLst/>
                <a:latin typeface="Calibri" panose="020F0502020204030204" pitchFamily="34" charset="0"/>
                <a:ea typeface="SimSun" panose="02010600030101010101" pitchFamily="2" charset="-122"/>
                <a:cs typeface="Calibri" panose="020F0502020204030204" pitchFamily="34" charset="0"/>
              </a:rPr>
              <a:t>Underrede</a:t>
            </a:r>
            <a:endParaRPr kumimoji="0" lang="en-US" altLang="zh-CN" sz="1800" b="0" i="0" u="none" strike="noStrike" cap="none" normalizeH="0" baseline="0" dirty="0">
              <a:ln>
                <a:noFill/>
              </a:ln>
              <a:solidFill>
                <a:schemeClr val="tx1"/>
              </a:solidFill>
              <a:effectLst/>
              <a:latin typeface="Arial" panose="020B0604020202020204" pitchFamily="34" charset="0"/>
            </a:endParaRPr>
          </a:p>
        </p:txBody>
      </p:sp>
      <p:sp>
        <p:nvSpPr>
          <p:cNvPr id="24" name="AutoShape 3">
            <a:extLst>
              <a:ext uri="{FF2B5EF4-FFF2-40B4-BE49-F238E27FC236}">
                <a16:creationId xmlns:a16="http://schemas.microsoft.com/office/drawing/2014/main" id="{D7289104-4191-40D9-A138-693A6011B58B}"/>
              </a:ext>
            </a:extLst>
          </p:cNvPr>
          <p:cNvSpPr>
            <a:spLocks/>
          </p:cNvSpPr>
          <p:nvPr/>
        </p:nvSpPr>
        <p:spPr bwMode="auto">
          <a:xfrm>
            <a:off x="3312691" y="2040788"/>
            <a:ext cx="971284" cy="587714"/>
          </a:xfrm>
          <a:prstGeom prst="borderCallout1">
            <a:avLst>
              <a:gd name="adj1" fmla="val 57581"/>
              <a:gd name="adj2" fmla="val -2017"/>
              <a:gd name="adj3" fmla="val 142454"/>
              <a:gd name="adj4" fmla="val -34331"/>
            </a:avLst>
          </a:prstGeom>
          <a:solidFill>
            <a:srgbClr val="FFFFFF"/>
          </a:solidFill>
          <a:ln w="9525">
            <a:solidFill>
              <a:srgbClr val="000000"/>
            </a:solidFill>
            <a:miter lim="800000"/>
            <a:headEnd/>
            <a:tailEnd/>
          </a:ln>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lang="sv" sz="1000" b="0" i="0" u="none" strike="noStrike" cap="none" normalizeH="0" dirty="0">
                <a:ln>
                  <a:noFill/>
                </a:ln>
                <a:solidFill>
                  <a:schemeClr val="tx1"/>
                </a:solidFill>
                <a:effectLst/>
                <a:latin typeface="Calibri" panose="020F0502020204030204" pitchFamily="34" charset="0"/>
                <a:ea typeface="SimSun" panose="02010600030101010101" pitchFamily="2" charset="-122"/>
                <a:cs typeface="Calibri" panose="020F0502020204030204" pitchFamily="34" charset="0"/>
              </a:rPr>
              <a:t>Underredesrör</a:t>
            </a:r>
            <a:endParaRPr kumimoji="0" lang="en-US" altLang="zh-CN" sz="1800" b="0" i="0" u="none" strike="noStrike" cap="none" normalizeH="0" baseline="0" dirty="0">
              <a:ln>
                <a:noFill/>
              </a:ln>
              <a:solidFill>
                <a:schemeClr val="tx1"/>
              </a:solidFill>
              <a:effectLst/>
              <a:latin typeface="Arial" panose="020B0604020202020204" pitchFamily="34" charset="0"/>
            </a:endParaRPr>
          </a:p>
        </p:txBody>
      </p:sp>
      <p:sp>
        <p:nvSpPr>
          <p:cNvPr id="25" name="AutoShape 2">
            <a:extLst>
              <a:ext uri="{FF2B5EF4-FFF2-40B4-BE49-F238E27FC236}">
                <a16:creationId xmlns:a16="http://schemas.microsoft.com/office/drawing/2014/main" id="{64466D54-ABF4-4F61-830D-54EA0C62B749}"/>
              </a:ext>
            </a:extLst>
          </p:cNvPr>
          <p:cNvSpPr>
            <a:spLocks noChangeShapeType="1"/>
          </p:cNvSpPr>
          <p:nvPr/>
        </p:nvSpPr>
        <p:spPr bwMode="auto">
          <a:xfrm flipV="1">
            <a:off x="4069637" y="2152039"/>
            <a:ext cx="180975" cy="108585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l-GR"/>
          </a:p>
        </p:txBody>
      </p:sp>
      <p:sp>
        <p:nvSpPr>
          <p:cNvPr id="26" name="AutoShape 7">
            <a:extLst>
              <a:ext uri="{FF2B5EF4-FFF2-40B4-BE49-F238E27FC236}">
                <a16:creationId xmlns:a16="http://schemas.microsoft.com/office/drawing/2014/main" id="{C74AF0A5-F774-46AE-B77B-8AB7F848826B}"/>
              </a:ext>
            </a:extLst>
          </p:cNvPr>
          <p:cNvSpPr>
            <a:spLocks/>
          </p:cNvSpPr>
          <p:nvPr/>
        </p:nvSpPr>
        <p:spPr bwMode="auto">
          <a:xfrm>
            <a:off x="80761" y="4813851"/>
            <a:ext cx="1257300" cy="285750"/>
          </a:xfrm>
          <a:prstGeom prst="borderCallout1">
            <a:avLst>
              <a:gd name="adj1" fmla="val 2947"/>
              <a:gd name="adj2" fmla="val 42519"/>
              <a:gd name="adj3" fmla="val -146877"/>
              <a:gd name="adj4" fmla="val 89878"/>
            </a:avLst>
          </a:prstGeom>
          <a:solidFill>
            <a:srgbClr val="FFFFFF"/>
          </a:solidFill>
          <a:ln w="9525">
            <a:solidFill>
              <a:srgbClr val="000000"/>
            </a:solidFill>
            <a:miter lim="800000"/>
            <a:headEnd/>
            <a:tailEnd/>
          </a:ln>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lang="sv" sz="1000" b="0" i="0" u="none" strike="noStrike" cap="none" normalizeH="0">
                <a:ln>
                  <a:noFill/>
                </a:ln>
                <a:solidFill>
                  <a:schemeClr val="tx1"/>
                </a:solidFill>
                <a:effectLst/>
                <a:latin typeface="Calibri" panose="020F0502020204030204" pitchFamily="34" charset="0"/>
                <a:ea typeface="SimSun" panose="02010600030101010101" pitchFamily="2" charset="-122"/>
                <a:cs typeface="Calibri" panose="020F0502020204030204" pitchFamily="34" charset="0"/>
              </a:rPr>
              <a:t>Arm</a:t>
            </a:r>
            <a:endParaRPr kumimoji="0" lang="en-US" altLang="zh-CN" sz="1800" b="0" i="0" u="none" strike="noStrike" cap="none" normalizeH="0" baseline="0" dirty="0">
              <a:ln>
                <a:noFill/>
              </a:ln>
              <a:solidFill>
                <a:schemeClr val="tx1"/>
              </a:solidFill>
              <a:effectLst/>
              <a:latin typeface="Arial" panose="020B0604020202020204" pitchFamily="34" charset="0"/>
            </a:endParaRPr>
          </a:p>
        </p:txBody>
      </p:sp>
      <p:sp>
        <p:nvSpPr>
          <p:cNvPr id="27" name="AutoShape 4">
            <a:extLst>
              <a:ext uri="{FF2B5EF4-FFF2-40B4-BE49-F238E27FC236}">
                <a16:creationId xmlns:a16="http://schemas.microsoft.com/office/drawing/2014/main" id="{AF93112C-F7B4-45C5-97B9-6B064C41BA85}"/>
              </a:ext>
            </a:extLst>
          </p:cNvPr>
          <p:cNvSpPr>
            <a:spLocks/>
          </p:cNvSpPr>
          <p:nvPr/>
        </p:nvSpPr>
        <p:spPr bwMode="auto">
          <a:xfrm>
            <a:off x="3655299" y="3167218"/>
            <a:ext cx="1009650" cy="613414"/>
          </a:xfrm>
          <a:prstGeom prst="borderCallout1">
            <a:avLst>
              <a:gd name="adj1" fmla="val 11880"/>
              <a:gd name="adj2" fmla="val -7546"/>
              <a:gd name="adj3" fmla="val 57687"/>
              <a:gd name="adj4" fmla="val -58580"/>
            </a:avLst>
          </a:prstGeom>
          <a:solidFill>
            <a:srgbClr val="FFFFFF"/>
          </a:solidFill>
          <a:ln w="9525">
            <a:solidFill>
              <a:srgbClr val="000000"/>
            </a:solidFill>
            <a:miter lim="800000"/>
            <a:headEnd/>
            <a:tailEnd/>
          </a:ln>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lang="sv" sz="1000" b="0" i="0" u="none" strike="noStrike" cap="none" normalizeH="0">
                <a:ln>
                  <a:noFill/>
                </a:ln>
                <a:solidFill>
                  <a:schemeClr val="tx1"/>
                </a:solidFill>
                <a:effectLst/>
                <a:latin typeface="Calibri" panose="020F0502020204030204" pitchFamily="34" charset="0"/>
                <a:ea typeface="SimSun" panose="02010600030101010101" pitchFamily="2" charset="-122"/>
                <a:cs typeface="Calibri" panose="020F0502020204030204" pitchFamily="34" charset="0"/>
              </a:rPr>
              <a:t>Stödstång</a:t>
            </a:r>
            <a:endParaRPr kumimoji="0" lang="en-US" altLang="zh-CN" sz="1800" b="0" i="0" u="none" strike="noStrike" cap="none" normalizeH="0" baseline="0" dirty="0">
              <a:ln>
                <a:noFill/>
              </a:ln>
              <a:solidFill>
                <a:schemeClr val="tx1"/>
              </a:solidFill>
              <a:effectLst/>
              <a:latin typeface="Arial" panose="020B0604020202020204" pitchFamily="34" charset="0"/>
            </a:endParaRPr>
          </a:p>
        </p:txBody>
      </p:sp>
      <p:sp>
        <p:nvSpPr>
          <p:cNvPr id="28" name="AutoShape 5">
            <a:extLst>
              <a:ext uri="{FF2B5EF4-FFF2-40B4-BE49-F238E27FC236}">
                <a16:creationId xmlns:a16="http://schemas.microsoft.com/office/drawing/2014/main" id="{EC03D088-BD1D-4B22-B26F-575AE894F4ED}"/>
              </a:ext>
            </a:extLst>
          </p:cNvPr>
          <p:cNvSpPr>
            <a:spLocks/>
          </p:cNvSpPr>
          <p:nvPr/>
        </p:nvSpPr>
        <p:spPr bwMode="auto">
          <a:xfrm>
            <a:off x="3995001" y="4924589"/>
            <a:ext cx="1247775" cy="273316"/>
          </a:xfrm>
          <a:prstGeom prst="borderCallout1">
            <a:avLst>
              <a:gd name="adj1" fmla="val 9635"/>
              <a:gd name="adj2" fmla="val -9192"/>
              <a:gd name="adj3" fmla="val -260464"/>
              <a:gd name="adj4" fmla="val -48568"/>
            </a:avLst>
          </a:prstGeom>
          <a:solidFill>
            <a:srgbClr val="FFFFFF"/>
          </a:solidFill>
          <a:ln w="9525">
            <a:solidFill>
              <a:srgbClr val="000000"/>
            </a:solidFill>
            <a:miter lim="800000"/>
            <a:headEnd/>
            <a:tailEnd/>
          </a:ln>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lang="sv" sz="1000" b="0" i="0" u="none" strike="noStrike" cap="none" normalizeH="0">
                <a:ln>
                  <a:noFill/>
                </a:ln>
                <a:solidFill>
                  <a:schemeClr val="tx1"/>
                </a:solidFill>
                <a:effectLst/>
                <a:latin typeface="Calibri" panose="020F0502020204030204" pitchFamily="34" charset="0"/>
                <a:ea typeface="SimSun" panose="02010600030101010101" pitchFamily="2" charset="-122"/>
                <a:cs typeface="Calibri" panose="020F0502020204030204" pitchFamily="34" charset="0"/>
              </a:rPr>
              <a:t> Bricka</a:t>
            </a:r>
            <a:endParaRPr kumimoji="0" lang="en-US" altLang="zh-CN" sz="1800" b="0" i="0" u="none" strike="noStrike" cap="none" normalizeH="0" baseline="0" dirty="0">
              <a:ln>
                <a:noFill/>
              </a:ln>
              <a:solidFill>
                <a:schemeClr val="tx1"/>
              </a:solidFill>
              <a:effectLst/>
              <a:latin typeface="Arial" panose="020B0604020202020204" pitchFamily="34" charset="0"/>
            </a:endParaRPr>
          </a:p>
        </p:txBody>
      </p:sp>
      <p:sp>
        <p:nvSpPr>
          <p:cNvPr id="29" name="AutoShape 6">
            <a:extLst>
              <a:ext uri="{FF2B5EF4-FFF2-40B4-BE49-F238E27FC236}">
                <a16:creationId xmlns:a16="http://schemas.microsoft.com/office/drawing/2014/main" id="{B721FC96-8D4F-4338-BFF3-6F8B8B746E1F}"/>
              </a:ext>
            </a:extLst>
          </p:cNvPr>
          <p:cNvSpPr>
            <a:spLocks/>
          </p:cNvSpPr>
          <p:nvPr/>
        </p:nvSpPr>
        <p:spPr bwMode="auto">
          <a:xfrm>
            <a:off x="3137751" y="5247967"/>
            <a:ext cx="885825" cy="323850"/>
          </a:xfrm>
          <a:prstGeom prst="borderCallout1">
            <a:avLst>
              <a:gd name="adj1" fmla="val 35296"/>
              <a:gd name="adj2" fmla="val -8602"/>
              <a:gd name="adj3" fmla="val -279412"/>
              <a:gd name="adj4" fmla="val -40861"/>
            </a:avLst>
          </a:prstGeom>
          <a:solidFill>
            <a:srgbClr val="FFFFFF"/>
          </a:solidFill>
          <a:ln w="9525">
            <a:solidFill>
              <a:srgbClr val="000000"/>
            </a:solidFill>
            <a:miter lim="800000"/>
            <a:headEnd/>
            <a:tailEnd/>
          </a:ln>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lang="sv" sz="1000" b="0" i="0" u="none" strike="noStrike" cap="none" normalizeH="0">
                <a:ln>
                  <a:noFill/>
                </a:ln>
                <a:solidFill>
                  <a:schemeClr val="tx1"/>
                </a:solidFill>
                <a:effectLst/>
                <a:latin typeface="Calibri" panose="020F0502020204030204" pitchFamily="34" charset="0"/>
                <a:ea typeface="SimSun" panose="02010600030101010101" pitchFamily="2" charset="-122"/>
                <a:cs typeface="Calibri" panose="020F0502020204030204" pitchFamily="34" charset="0"/>
              </a:rPr>
              <a:t>Bult</a:t>
            </a:r>
            <a:endParaRPr kumimoji="0" lang="en-US" altLang="zh-CN" sz="1800" b="0" i="0" u="none" strike="noStrike" cap="none" normalizeH="0" baseline="0" dirty="0">
              <a:ln>
                <a:noFill/>
              </a:ln>
              <a:solidFill>
                <a:schemeClr val="tx1"/>
              </a:solidFill>
              <a:effectLst/>
              <a:latin typeface="Arial" panose="020B0604020202020204" pitchFamily="34" charset="0"/>
            </a:endParaRPr>
          </a:p>
        </p:txBody>
      </p:sp>
      <p:sp>
        <p:nvSpPr>
          <p:cNvPr id="30" name="AutoShape 9">
            <a:extLst>
              <a:ext uri="{FF2B5EF4-FFF2-40B4-BE49-F238E27FC236}">
                <a16:creationId xmlns:a16="http://schemas.microsoft.com/office/drawing/2014/main" id="{C2FB982F-0EB6-48E3-A7A5-5081BDFBA4BE}"/>
              </a:ext>
            </a:extLst>
          </p:cNvPr>
          <p:cNvSpPr>
            <a:spLocks/>
          </p:cNvSpPr>
          <p:nvPr/>
        </p:nvSpPr>
        <p:spPr bwMode="auto">
          <a:xfrm>
            <a:off x="575526" y="5508317"/>
            <a:ext cx="1476375" cy="304800"/>
          </a:xfrm>
          <a:prstGeom prst="borderCallout1">
            <a:avLst>
              <a:gd name="adj1" fmla="val 37500"/>
              <a:gd name="adj2" fmla="val 105162"/>
              <a:gd name="adj3" fmla="val -391667"/>
              <a:gd name="adj4" fmla="val 122579"/>
            </a:avLst>
          </a:prstGeom>
          <a:solidFill>
            <a:srgbClr val="FFFFFF"/>
          </a:solidFill>
          <a:ln w="9525">
            <a:solidFill>
              <a:srgbClr val="000000"/>
            </a:solidFill>
            <a:miter lim="800000"/>
            <a:headEnd/>
            <a:tailEnd/>
          </a:ln>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lang="sv" sz="1000" b="0" i="0" u="none" strike="noStrike" cap="none" normalizeH="0">
                <a:ln>
                  <a:noFill/>
                </a:ln>
                <a:solidFill>
                  <a:schemeClr val="tx1"/>
                </a:solidFill>
                <a:effectLst/>
                <a:latin typeface="Calibri" panose="020F0502020204030204" pitchFamily="34" charset="0"/>
                <a:ea typeface="SimSun" panose="02010600030101010101" pitchFamily="2" charset="-122"/>
                <a:cs typeface="Calibri" panose="020F0502020204030204" pitchFamily="34" charset="0"/>
              </a:rPr>
              <a:t>Låsstift</a:t>
            </a:r>
            <a:endParaRPr kumimoji="0" lang="en-US" altLang="zh-CN" sz="1800" b="0" i="0" u="none" strike="noStrike" cap="none" normalizeH="0" baseline="0" dirty="0">
              <a:ln>
                <a:noFill/>
              </a:ln>
              <a:solidFill>
                <a:schemeClr val="tx1"/>
              </a:solidFill>
              <a:effectLst/>
              <a:latin typeface="Arial" panose="020B0604020202020204" pitchFamily="34" charset="0"/>
            </a:endParaRPr>
          </a:p>
        </p:txBody>
      </p:sp>
      <p:sp>
        <p:nvSpPr>
          <p:cNvPr id="31" name="Rectangle 11">
            <a:extLst>
              <a:ext uri="{FF2B5EF4-FFF2-40B4-BE49-F238E27FC236}">
                <a16:creationId xmlns:a16="http://schemas.microsoft.com/office/drawing/2014/main" id="{ACCA063A-209E-41F3-92E1-9946F629287E}"/>
              </a:ext>
            </a:extLst>
          </p:cNvPr>
          <p:cNvSpPr>
            <a:spLocks noChangeArrowheads="1"/>
          </p:cNvSpPr>
          <p:nvPr/>
        </p:nvSpPr>
        <p:spPr bwMode="auto">
          <a:xfrm>
            <a:off x="-24549" y="974417"/>
            <a:ext cx="53292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spAutoFit/>
          </a:bodyPr>
          <a:lstStyle/>
          <a:p>
            <a:pPr rtl="0"/>
            <a:endParaRPr lang="el-GR"/>
          </a:p>
        </p:txBody>
      </p:sp>
      <p:sp>
        <p:nvSpPr>
          <p:cNvPr id="32" name="Rectangle 13">
            <a:extLst>
              <a:ext uri="{FF2B5EF4-FFF2-40B4-BE49-F238E27FC236}">
                <a16:creationId xmlns:a16="http://schemas.microsoft.com/office/drawing/2014/main" id="{7F37F109-7849-4A1A-B55C-ECFDC8203BFF}"/>
              </a:ext>
            </a:extLst>
          </p:cNvPr>
          <p:cNvSpPr>
            <a:spLocks noChangeArrowheads="1"/>
          </p:cNvSpPr>
          <p:nvPr/>
        </p:nvSpPr>
        <p:spPr bwMode="auto">
          <a:xfrm>
            <a:off x="-24549" y="1431617"/>
            <a:ext cx="5329238"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l-GR" altLang="el-GR" sz="3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l-GR" altLang="el-GR" sz="1800" b="0" i="0" u="none" strike="noStrike" cap="none" normalizeH="0" baseline="0">
                <a:ln>
                  <a:noFill/>
                </a:ln>
                <a:solidFill>
                  <a:schemeClr val="tx1"/>
                </a:solidFill>
                <a:effectLst/>
                <a:latin typeface="Arial" panose="020B0604020202020204" pitchFamily="34" charset="0"/>
              </a:rPr>
            </a:br>
            <a:endParaRPr kumimoji="0" lang="el-GR" altLang="el-GR"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a:ln>
                <a:noFill/>
              </a:ln>
              <a:solidFill>
                <a:schemeClr val="tx1"/>
              </a:solidFill>
              <a:effectLst/>
              <a:latin typeface="Arial" panose="020B0604020202020204" pitchFamily="34" charset="0"/>
            </a:endParaRPr>
          </a:p>
        </p:txBody>
      </p:sp>
      <p:sp>
        <p:nvSpPr>
          <p:cNvPr id="33" name="Rectangle 21">
            <a:extLst>
              <a:ext uri="{FF2B5EF4-FFF2-40B4-BE49-F238E27FC236}">
                <a16:creationId xmlns:a16="http://schemas.microsoft.com/office/drawing/2014/main" id="{AB19132E-D329-4C3E-9E31-6D889941C4A2}"/>
              </a:ext>
            </a:extLst>
          </p:cNvPr>
          <p:cNvSpPr>
            <a:spLocks noChangeArrowheads="1"/>
          </p:cNvSpPr>
          <p:nvPr/>
        </p:nvSpPr>
        <p:spPr bwMode="auto">
          <a:xfrm>
            <a:off x="-24549" y="1431617"/>
            <a:ext cx="5329238"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spAutoFit/>
          </a:bodyPr>
          <a:lstStyle/>
          <a:p>
            <a:pPr rtl="0"/>
            <a:endParaRPr lang="el-GR"/>
          </a:p>
        </p:txBody>
      </p:sp>
      <p:sp>
        <p:nvSpPr>
          <p:cNvPr id="34" name="Rectangle 22">
            <a:extLst>
              <a:ext uri="{FF2B5EF4-FFF2-40B4-BE49-F238E27FC236}">
                <a16:creationId xmlns:a16="http://schemas.microsoft.com/office/drawing/2014/main" id="{8F2FC102-9AF4-47FC-918F-9A231E545D6C}"/>
              </a:ext>
            </a:extLst>
          </p:cNvPr>
          <p:cNvSpPr>
            <a:spLocks noChangeArrowheads="1"/>
          </p:cNvSpPr>
          <p:nvPr/>
        </p:nvSpPr>
        <p:spPr bwMode="auto">
          <a:xfrm>
            <a:off x="-24549" y="5470217"/>
            <a:ext cx="5329238"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l-GR" altLang="el-GR" sz="3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0654939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E6137770-41D4-48CB-ABCA-146CF77A7737}"/>
              </a:ext>
            </a:extLst>
          </p:cNvPr>
          <p:cNvSpPr txBox="1"/>
          <p:nvPr/>
        </p:nvSpPr>
        <p:spPr>
          <a:xfrm>
            <a:off x="180343" y="252239"/>
            <a:ext cx="4882433" cy="646331"/>
          </a:xfrm>
          <a:prstGeom prst="rect">
            <a:avLst/>
          </a:prstGeom>
          <a:noFill/>
        </p:spPr>
        <p:txBody>
          <a:bodyPr wrap="square" rtlCol="0">
            <a:spAutoFit/>
          </a:bodyPr>
          <a:lstStyle/>
          <a:p>
            <a:pPr rtl="0"/>
            <a:r>
              <a:rPr lang="sv" sz="1200" kern="100">
                <a:effectLst/>
                <a:latin typeface="Century" panose="02040604050505020304" pitchFamily="18" charset="0"/>
                <a:ea typeface="SimSun" panose="02010600030101010101" pitchFamily="2" charset="-122"/>
              </a:rPr>
              <a:t>1.</a:t>
            </a:r>
            <a:r>
              <a:rPr lang="sv" sz="1200" kern="100">
                <a:effectLst/>
                <a:latin typeface="Century" panose="02040604050505020304" pitchFamily="18" charset="0"/>
                <a:ea typeface="SimSun" panose="02010600030101010101" pitchFamily="2" charset="-122"/>
                <a:cs typeface="Times New Roman" panose="02020603050405020304" pitchFamily="18" charset="0"/>
              </a:rPr>
              <a:t> </a:t>
            </a:r>
            <a:r>
              <a:rPr lang="sv" sz="1200" kern="100">
                <a:effectLst/>
                <a:latin typeface="Century" panose="02040604050505020304" pitchFamily="18" charset="0"/>
                <a:ea typeface="SimSun" panose="02010600030101010101" pitchFamily="2" charset="-122"/>
              </a:rPr>
              <a:t>För in underredesröret i hålen i underredet så att det passar ihop med bulthålet och trä därefter igenom bulten med brickan och</a:t>
            </a:r>
            <a:r>
              <a:rPr lang="sv" sz="1200" kern="100">
                <a:effectLst/>
                <a:latin typeface="Century" panose="02040604050505020304" pitchFamily="18" charset="0"/>
                <a:ea typeface="SimSun" panose="02010600030101010101" pitchFamily="2" charset="-122"/>
                <a:cs typeface="Times New Roman" panose="02020603050405020304" pitchFamily="18" charset="0"/>
              </a:rPr>
              <a:t> låsstiftet</a:t>
            </a:r>
            <a:r>
              <a:rPr lang="sv" sz="1200" kern="100">
                <a:effectLst/>
                <a:latin typeface="Century" panose="02040604050505020304" pitchFamily="18" charset="0"/>
                <a:ea typeface="SimSun" panose="02010600030101010101" pitchFamily="2" charset="-122"/>
              </a:rPr>
              <a:t> enligt figur 2.</a:t>
            </a:r>
            <a:endParaRPr lang="el-GR" sz="1200" dirty="0">
              <a:latin typeface="Century" panose="02040604050505020304" pitchFamily="18" charset="0"/>
            </a:endParaRPr>
          </a:p>
        </p:txBody>
      </p:sp>
      <p:sp>
        <p:nvSpPr>
          <p:cNvPr id="19" name="TextBox 18">
            <a:extLst>
              <a:ext uri="{FF2B5EF4-FFF2-40B4-BE49-F238E27FC236}">
                <a16:creationId xmlns:a16="http://schemas.microsoft.com/office/drawing/2014/main" id="{79DFF63C-902A-4F5D-90DD-9B54E3AF2728}"/>
              </a:ext>
            </a:extLst>
          </p:cNvPr>
          <p:cNvSpPr txBox="1"/>
          <p:nvPr/>
        </p:nvSpPr>
        <p:spPr>
          <a:xfrm>
            <a:off x="297712" y="4258351"/>
            <a:ext cx="4644516" cy="276999"/>
          </a:xfrm>
          <a:prstGeom prst="rect">
            <a:avLst/>
          </a:prstGeom>
          <a:noFill/>
        </p:spPr>
        <p:txBody>
          <a:bodyPr wrap="square" rtlCol="0">
            <a:spAutoFit/>
          </a:bodyPr>
          <a:lstStyle/>
          <a:p>
            <a:pPr algn="l" rtl="0"/>
            <a:r>
              <a:rPr lang="sv" sz="1200" kern="100">
                <a:effectLst/>
                <a:latin typeface="Century" panose="02040604050505020304" pitchFamily="18" charset="0"/>
                <a:ea typeface="SimSun" panose="02010600030101010101" pitchFamily="2" charset="-122"/>
                <a:cs typeface="Calibri" panose="020F0502020204030204" pitchFamily="34" charset="0"/>
              </a:rPr>
              <a:t>2. Montera stödstången enligt figur 3</a:t>
            </a:r>
            <a:r>
              <a:rPr lang="sv" sz="1200" b="1" kern="100">
                <a:effectLst/>
                <a:latin typeface="Century" panose="02040604050505020304" pitchFamily="18" charset="0"/>
                <a:ea typeface="SimSun" panose="02010600030101010101" pitchFamily="2" charset="-122"/>
                <a:cs typeface="Calibri" panose="020F0502020204030204" pitchFamily="34" charset="0"/>
              </a:rPr>
              <a:t>.</a:t>
            </a:r>
            <a:endParaRPr lang="el-GR" sz="1200" kern="100" dirty="0">
              <a:effectLst/>
              <a:latin typeface="Century" panose="02040604050505020304" pitchFamily="18" charset="0"/>
              <a:ea typeface="SimSun" panose="02010600030101010101" pitchFamily="2" charset="-122"/>
              <a:cs typeface="Times New Roman" panose="02020603050405020304" pitchFamily="18" charset="0"/>
            </a:endParaRPr>
          </a:p>
        </p:txBody>
      </p:sp>
      <p:pic>
        <p:nvPicPr>
          <p:cNvPr id="3073" name="Picture 1">
            <a:extLst>
              <a:ext uri="{FF2B5EF4-FFF2-40B4-BE49-F238E27FC236}">
                <a16:creationId xmlns:a16="http://schemas.microsoft.com/office/drawing/2014/main" id="{BA8E963F-9D52-45C5-8226-492A1AAA8A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92" y="1264127"/>
            <a:ext cx="5267325" cy="2838450"/>
          </a:xfrm>
          <a:prstGeom prst="rect">
            <a:avLst/>
          </a:prstGeom>
          <a:noFill/>
          <a:extLst>
            <a:ext uri="{909E8E84-426E-40DD-AFC4-6F175D3DCCD1}">
              <a14:hiddenFill xmlns:a14="http://schemas.microsoft.com/office/drawing/2010/main">
                <a:solidFill>
                  <a:srgbClr val="FFFFFF"/>
                </a:solidFill>
              </a14:hiddenFill>
            </a:ext>
          </a:extLst>
        </p:spPr>
      </p:pic>
      <p:sp>
        <p:nvSpPr>
          <p:cNvPr id="24" name="AutoShape 2">
            <a:extLst>
              <a:ext uri="{FF2B5EF4-FFF2-40B4-BE49-F238E27FC236}">
                <a16:creationId xmlns:a16="http://schemas.microsoft.com/office/drawing/2014/main" id="{BA9319B1-C8C1-419F-88CD-0A03CF49DD62}"/>
              </a:ext>
            </a:extLst>
          </p:cNvPr>
          <p:cNvSpPr>
            <a:spLocks/>
          </p:cNvSpPr>
          <p:nvPr/>
        </p:nvSpPr>
        <p:spPr bwMode="auto">
          <a:xfrm>
            <a:off x="2016547" y="2083577"/>
            <a:ext cx="1739900" cy="1203325"/>
          </a:xfrm>
          <a:prstGeom prst="borderCallout1">
            <a:avLst>
              <a:gd name="adj1" fmla="val 8861"/>
              <a:gd name="adj2" fmla="val -4380"/>
              <a:gd name="adj3" fmla="val -28755"/>
              <a:gd name="adj4" fmla="val -29125"/>
            </a:avLst>
          </a:prstGeom>
          <a:solidFill>
            <a:srgbClr val="FFFFFF"/>
          </a:solidFill>
          <a:ln w="9525">
            <a:solidFill>
              <a:srgbClr val="000000"/>
            </a:solidFill>
            <a:miter lim="800000"/>
            <a:headEnd/>
            <a:tailEnd/>
          </a:ln>
        </p:spPr>
        <p:txBody>
          <a:bodyPr vert="horz" wrap="none" lIns="91440" tIns="45720" rIns="91440" bIns="45720" numCol="1" rtlCol="0" anchor="t" anchorCtr="0" compatLnSpc="1">
            <a:prstTxWarp prst="textNoShape">
              <a:avLst/>
            </a:prstTxWarp>
            <a:spAutoFit/>
          </a:bodyPr>
          <a:lstStyle/>
          <a:p>
            <a:pPr rtl="0"/>
            <a:endParaRPr lang="el-GR"/>
          </a:p>
        </p:txBody>
      </p:sp>
      <p:sp>
        <p:nvSpPr>
          <p:cNvPr id="25" name="AutoShape 4">
            <a:extLst>
              <a:ext uri="{FF2B5EF4-FFF2-40B4-BE49-F238E27FC236}">
                <a16:creationId xmlns:a16="http://schemas.microsoft.com/office/drawing/2014/main" id="{0E1AFEEC-BEE5-4BC3-87E8-2DDE40E2F32B}"/>
              </a:ext>
            </a:extLst>
          </p:cNvPr>
          <p:cNvSpPr>
            <a:spLocks noChangeShapeType="1"/>
          </p:cNvSpPr>
          <p:nvPr/>
        </p:nvSpPr>
        <p:spPr bwMode="auto">
          <a:xfrm flipV="1">
            <a:off x="1054522" y="2933320"/>
            <a:ext cx="962025" cy="752475"/>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rtlCol="0" anchor="t" anchorCtr="0" compatLnSpc="1">
            <a:prstTxWarp prst="textNoShape">
              <a:avLst/>
            </a:prstTxWarp>
          </a:bodyPr>
          <a:lstStyle/>
          <a:p>
            <a:pPr rtl="0"/>
            <a:endParaRPr lang="el-GR"/>
          </a:p>
        </p:txBody>
      </p:sp>
      <p:sp>
        <p:nvSpPr>
          <p:cNvPr id="30" name="Rectangle 12">
            <a:extLst>
              <a:ext uri="{FF2B5EF4-FFF2-40B4-BE49-F238E27FC236}">
                <a16:creationId xmlns:a16="http://schemas.microsoft.com/office/drawing/2014/main" id="{D9ED589A-4BA9-4FB2-8C4E-166DFBDB449C}"/>
              </a:ext>
            </a:extLst>
          </p:cNvPr>
          <p:cNvSpPr>
            <a:spLocks noChangeArrowheads="1"/>
          </p:cNvSpPr>
          <p:nvPr/>
        </p:nvSpPr>
        <p:spPr bwMode="auto">
          <a:xfrm>
            <a:off x="5773539" y="846761"/>
            <a:ext cx="0" cy="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rtl="0"/>
            <a:endParaRPr lang="el-GR"/>
          </a:p>
        </p:txBody>
      </p:sp>
      <p:sp>
        <p:nvSpPr>
          <p:cNvPr id="31" name="Rectangle 13">
            <a:extLst>
              <a:ext uri="{FF2B5EF4-FFF2-40B4-BE49-F238E27FC236}">
                <a16:creationId xmlns:a16="http://schemas.microsoft.com/office/drawing/2014/main" id="{55C942D3-D268-4FB2-8072-D7DDF8E18E93}"/>
              </a:ext>
            </a:extLst>
          </p:cNvPr>
          <p:cNvSpPr>
            <a:spLocks noChangeArrowheads="1"/>
          </p:cNvSpPr>
          <p:nvPr/>
        </p:nvSpPr>
        <p:spPr bwMode="auto">
          <a:xfrm>
            <a:off x="5773539" y="1948486"/>
            <a:ext cx="5329238"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spAutoFit/>
          </a:bodyPr>
          <a:lstStyle/>
          <a:p>
            <a:pPr rtl="0"/>
            <a:endParaRPr lang="el-GR"/>
          </a:p>
        </p:txBody>
      </p:sp>
      <p:pic>
        <p:nvPicPr>
          <p:cNvPr id="3075" name="Picture 3">
            <a:extLst>
              <a:ext uri="{FF2B5EF4-FFF2-40B4-BE49-F238E27FC236}">
                <a16:creationId xmlns:a16="http://schemas.microsoft.com/office/drawing/2014/main" id="{98229793-FC53-45D9-8F1E-5C9D8202CD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2363" y="2132489"/>
            <a:ext cx="1546225" cy="1101725"/>
          </a:xfrm>
          <a:prstGeom prst="rect">
            <a:avLst/>
          </a:prstGeom>
          <a:noFill/>
          <a:extLst>
            <a:ext uri="{909E8E84-426E-40DD-AFC4-6F175D3DCCD1}">
              <a14:hiddenFill xmlns:a14="http://schemas.microsoft.com/office/drawing/2010/main">
                <a:solidFill>
                  <a:srgbClr val="FFFFFF"/>
                </a:solidFill>
              </a14:hiddenFill>
            </a:ext>
          </a:extLst>
        </p:spPr>
      </p:pic>
      <p:sp>
        <p:nvSpPr>
          <p:cNvPr id="26" name="AutoShape 7">
            <a:extLst>
              <a:ext uri="{FF2B5EF4-FFF2-40B4-BE49-F238E27FC236}">
                <a16:creationId xmlns:a16="http://schemas.microsoft.com/office/drawing/2014/main" id="{9E9BF34C-68EA-49EA-A0F1-68131F560217}"/>
              </a:ext>
            </a:extLst>
          </p:cNvPr>
          <p:cNvSpPr>
            <a:spLocks/>
          </p:cNvSpPr>
          <p:nvPr/>
        </p:nvSpPr>
        <p:spPr bwMode="auto">
          <a:xfrm>
            <a:off x="3913765" y="1151420"/>
            <a:ext cx="1392237" cy="269875"/>
          </a:xfrm>
          <a:prstGeom prst="borderCallout1">
            <a:avLst>
              <a:gd name="adj1" fmla="val 42454"/>
              <a:gd name="adj2" fmla="val -5472"/>
              <a:gd name="adj3" fmla="val 370991"/>
              <a:gd name="adj4" fmla="val -66380"/>
            </a:avLst>
          </a:prstGeom>
          <a:solidFill>
            <a:srgbClr val="FFFFFF"/>
          </a:solidFill>
          <a:ln w="9525">
            <a:solidFill>
              <a:srgbClr val="000000"/>
            </a:solidFill>
            <a:miter lim="800000"/>
            <a:headEnd/>
            <a:tailEnd/>
          </a:ln>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lang="sv" sz="1000" b="0" i="0" u="none" strike="noStrike" cap="none" normalizeH="0">
                <a:ln>
                  <a:noFill/>
                </a:ln>
                <a:solidFill>
                  <a:schemeClr val="tx1"/>
                </a:solidFill>
                <a:effectLst/>
                <a:latin typeface="Calibri" panose="020F0502020204030204" pitchFamily="34" charset="0"/>
                <a:ea typeface="SimSun" panose="02010600030101010101" pitchFamily="2" charset="-122"/>
                <a:cs typeface="Calibri" panose="020F0502020204030204" pitchFamily="34" charset="0"/>
              </a:rPr>
              <a:t>Låsstift</a:t>
            </a:r>
            <a:endParaRPr kumimoji="0" lang="en-US" altLang="zh-CN" sz="3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zh-CN" sz="1800" b="0" i="0" u="none" strike="noStrike" cap="none" normalizeH="0" baseline="0" dirty="0">
              <a:ln>
                <a:noFill/>
              </a:ln>
              <a:solidFill>
                <a:schemeClr val="tx1"/>
              </a:solidFill>
              <a:effectLst/>
              <a:latin typeface="Arial" panose="020B0604020202020204" pitchFamily="34" charset="0"/>
            </a:endParaRPr>
          </a:p>
        </p:txBody>
      </p:sp>
      <p:sp>
        <p:nvSpPr>
          <p:cNvPr id="27" name="AutoShape 6">
            <a:extLst>
              <a:ext uri="{FF2B5EF4-FFF2-40B4-BE49-F238E27FC236}">
                <a16:creationId xmlns:a16="http://schemas.microsoft.com/office/drawing/2014/main" id="{96BA4BF9-D996-4795-A2B8-9F66B400191E}"/>
              </a:ext>
            </a:extLst>
          </p:cNvPr>
          <p:cNvSpPr>
            <a:spLocks/>
          </p:cNvSpPr>
          <p:nvPr/>
        </p:nvSpPr>
        <p:spPr bwMode="auto">
          <a:xfrm>
            <a:off x="3973106" y="1864202"/>
            <a:ext cx="1158875" cy="268287"/>
          </a:xfrm>
          <a:prstGeom prst="borderCallout1">
            <a:avLst>
              <a:gd name="adj1" fmla="val 42551"/>
              <a:gd name="adj2" fmla="val -6574"/>
              <a:gd name="adj3" fmla="val 176361"/>
              <a:gd name="adj4" fmla="val -73426"/>
            </a:avLst>
          </a:prstGeom>
          <a:solidFill>
            <a:srgbClr val="FFFFFF"/>
          </a:solidFill>
          <a:ln w="9525">
            <a:solidFill>
              <a:srgbClr val="000000"/>
            </a:solidFill>
            <a:miter lim="800000"/>
            <a:headEnd/>
            <a:tailEnd/>
          </a:ln>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lang="sv" sz="1000" b="0" i="0" u="none" strike="noStrike" cap="none" normalizeH="0">
                <a:ln>
                  <a:noFill/>
                </a:ln>
                <a:solidFill>
                  <a:schemeClr val="tx1"/>
                </a:solidFill>
                <a:effectLst/>
                <a:latin typeface="Calibri" panose="020F0502020204030204" pitchFamily="34" charset="0"/>
                <a:ea typeface="SimSun" panose="02010600030101010101" pitchFamily="2" charset="-122"/>
                <a:cs typeface="Calibri" panose="020F0502020204030204" pitchFamily="34" charset="0"/>
              </a:rPr>
              <a:t>Bricka</a:t>
            </a:r>
            <a:endParaRPr kumimoji="0" lang="en-US" altLang="zh-CN" sz="3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zh-CN" sz="1800" b="0" i="0" u="none" strike="noStrike" cap="none" normalizeH="0" baseline="0" dirty="0">
              <a:ln>
                <a:noFill/>
              </a:ln>
              <a:solidFill>
                <a:schemeClr val="tx1"/>
              </a:solidFill>
              <a:effectLst/>
              <a:latin typeface="Arial" panose="020B0604020202020204" pitchFamily="34" charset="0"/>
            </a:endParaRPr>
          </a:p>
        </p:txBody>
      </p:sp>
      <p:sp>
        <p:nvSpPr>
          <p:cNvPr id="28" name="AutoShape 5">
            <a:extLst>
              <a:ext uri="{FF2B5EF4-FFF2-40B4-BE49-F238E27FC236}">
                <a16:creationId xmlns:a16="http://schemas.microsoft.com/office/drawing/2014/main" id="{CB18FA60-AA64-4C2B-A53A-218CFAF7460A}"/>
              </a:ext>
            </a:extLst>
          </p:cNvPr>
          <p:cNvSpPr>
            <a:spLocks/>
          </p:cNvSpPr>
          <p:nvPr/>
        </p:nvSpPr>
        <p:spPr bwMode="auto">
          <a:xfrm>
            <a:off x="4217581" y="2995107"/>
            <a:ext cx="914400" cy="285750"/>
          </a:xfrm>
          <a:prstGeom prst="borderCallout1">
            <a:avLst>
              <a:gd name="adj1" fmla="val 40000"/>
              <a:gd name="adj2" fmla="val -8333"/>
              <a:gd name="adj3" fmla="val 75228"/>
              <a:gd name="adj4" fmla="val -134375"/>
            </a:avLst>
          </a:prstGeom>
          <a:solidFill>
            <a:srgbClr val="FFFFFF"/>
          </a:solidFill>
          <a:ln w="9525">
            <a:solidFill>
              <a:srgbClr val="000000"/>
            </a:solidFill>
            <a:miter lim="800000"/>
            <a:headEnd/>
            <a:tailEnd/>
          </a:ln>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lang="sv" sz="1000" b="0" i="0" u="none" strike="noStrike" cap="none" normalizeH="0">
                <a:ln>
                  <a:noFill/>
                </a:ln>
                <a:solidFill>
                  <a:schemeClr val="tx1"/>
                </a:solidFill>
                <a:effectLst/>
                <a:latin typeface="Calibri" panose="020F0502020204030204" pitchFamily="34" charset="0"/>
                <a:ea typeface="SimSun" panose="02010600030101010101" pitchFamily="2" charset="-122"/>
                <a:cs typeface="Calibri" panose="020F0502020204030204" pitchFamily="34" charset="0"/>
              </a:rPr>
              <a:t>Bult</a:t>
            </a:r>
            <a:endParaRPr kumimoji="0" lang="en-US" altLang="zh-CN" sz="3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zh-CN" sz="1800" b="0" i="0" u="none" strike="noStrike" cap="none" normalizeH="0" baseline="0" dirty="0">
              <a:ln>
                <a:noFill/>
              </a:ln>
              <a:solidFill>
                <a:schemeClr val="tx1"/>
              </a:solidFill>
              <a:effectLst/>
              <a:latin typeface="Arial" panose="020B0604020202020204" pitchFamily="34" charset="0"/>
            </a:endParaRPr>
          </a:p>
        </p:txBody>
      </p:sp>
      <p:sp>
        <p:nvSpPr>
          <p:cNvPr id="23" name="TextBox 22">
            <a:extLst>
              <a:ext uri="{FF2B5EF4-FFF2-40B4-BE49-F238E27FC236}">
                <a16:creationId xmlns:a16="http://schemas.microsoft.com/office/drawing/2014/main" id="{99B75629-9D95-4A0E-93F2-14BC60BAB74E}"/>
              </a:ext>
            </a:extLst>
          </p:cNvPr>
          <p:cNvSpPr txBox="1"/>
          <p:nvPr/>
        </p:nvSpPr>
        <p:spPr>
          <a:xfrm>
            <a:off x="1742032" y="3944481"/>
            <a:ext cx="1521136" cy="246221"/>
          </a:xfrm>
          <a:prstGeom prst="rect">
            <a:avLst/>
          </a:prstGeom>
          <a:noFill/>
        </p:spPr>
        <p:txBody>
          <a:bodyPr wrap="square" rtlCol="0">
            <a:spAutoFit/>
          </a:bodyPr>
          <a:lstStyle/>
          <a:p>
            <a:pPr algn="ctr" rtl="0"/>
            <a:r>
              <a:rPr lang="sv" sz="1000" kern="100">
                <a:effectLst/>
                <a:latin typeface="Century" panose="02040604050505020304" pitchFamily="18" charset="0"/>
                <a:ea typeface="SimSun" panose="02010600030101010101" pitchFamily="2" charset="-122"/>
              </a:rPr>
              <a:t>Figur 2</a:t>
            </a:r>
            <a:endParaRPr lang="el-GR" sz="1000" dirty="0">
              <a:latin typeface="Century" panose="02040604050505020304" pitchFamily="18" charset="0"/>
            </a:endParaRPr>
          </a:p>
        </p:txBody>
      </p:sp>
      <p:pic>
        <p:nvPicPr>
          <p:cNvPr id="3086" name="Picture 14">
            <a:extLst>
              <a:ext uri="{FF2B5EF4-FFF2-40B4-BE49-F238E27FC236}">
                <a16:creationId xmlns:a16="http://schemas.microsoft.com/office/drawing/2014/main" id="{288CC8E4-1367-477A-A9A0-5192E32260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0478" y="4782738"/>
            <a:ext cx="2783287" cy="262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Θέση ημερομηνίας 31">
            <a:extLst>
              <a:ext uri="{FF2B5EF4-FFF2-40B4-BE49-F238E27FC236}">
                <a16:creationId xmlns:a16="http://schemas.microsoft.com/office/drawing/2014/main" id="{7379FA92-90EB-434C-9143-CC6A4BA3CFE9}"/>
              </a:ext>
            </a:extLst>
          </p:cNvPr>
          <p:cNvSpPr>
            <a:spLocks noGrp="1"/>
          </p:cNvSpPr>
          <p:nvPr>
            <p:ph type="dt" sz="half" idx="10"/>
          </p:nvPr>
        </p:nvSpPr>
        <p:spPr/>
        <p:txBody>
          <a:bodyPr rtlCol="0"/>
          <a:lstStyle/>
          <a:p>
            <a:pPr rtl="0"/>
            <a:r>
              <a:rPr lang="en-US"/>
              <a:t>26 augusti</a:t>
            </a:r>
            <a:endParaRPr lang="el-GR"/>
          </a:p>
        </p:txBody>
      </p:sp>
      <p:sp>
        <p:nvSpPr>
          <p:cNvPr id="33" name="Θέση αριθμού διαφάνειας 32">
            <a:extLst>
              <a:ext uri="{FF2B5EF4-FFF2-40B4-BE49-F238E27FC236}">
                <a16:creationId xmlns:a16="http://schemas.microsoft.com/office/drawing/2014/main" id="{CA3DEFD6-F899-487B-BEAB-71220D77E743}"/>
              </a:ext>
            </a:extLst>
          </p:cNvPr>
          <p:cNvSpPr>
            <a:spLocks noGrp="1"/>
          </p:cNvSpPr>
          <p:nvPr>
            <p:ph type="sldNum" sz="quarter" idx="12"/>
          </p:nvPr>
        </p:nvSpPr>
        <p:spPr/>
        <p:txBody>
          <a:bodyPr rtlCol="0"/>
          <a:lstStyle/>
          <a:p>
            <a:pPr rtl="0"/>
            <a:fld id="{3DF53439-851E-44AD-84B1-B6BFC3D0C743}" type="slidenum">
              <a:rPr lang="el-GR" smtClean="0"/>
              <a:t>8</a:t>
            </a:fld>
            <a:endParaRPr lang="el-GR"/>
          </a:p>
        </p:txBody>
      </p:sp>
      <p:sp>
        <p:nvSpPr>
          <p:cNvPr id="37" name="TextBox 36">
            <a:extLst>
              <a:ext uri="{FF2B5EF4-FFF2-40B4-BE49-F238E27FC236}">
                <a16:creationId xmlns:a16="http://schemas.microsoft.com/office/drawing/2014/main" id="{752887B3-6972-480B-BB06-F706FBC75430}"/>
              </a:ext>
            </a:extLst>
          </p:cNvPr>
          <p:cNvSpPr txBox="1"/>
          <p:nvPr/>
        </p:nvSpPr>
        <p:spPr>
          <a:xfrm>
            <a:off x="3263168" y="6761950"/>
            <a:ext cx="1521136" cy="246221"/>
          </a:xfrm>
          <a:prstGeom prst="rect">
            <a:avLst/>
          </a:prstGeom>
          <a:noFill/>
        </p:spPr>
        <p:txBody>
          <a:bodyPr wrap="square" rtlCol="0">
            <a:spAutoFit/>
          </a:bodyPr>
          <a:lstStyle/>
          <a:p>
            <a:pPr algn="ctr" rtl="0"/>
            <a:r>
              <a:rPr lang="sv" sz="1000" kern="100">
                <a:effectLst/>
                <a:latin typeface="Century" panose="02040604050505020304" pitchFamily="18" charset="0"/>
                <a:ea typeface="SimSun" panose="02010600030101010101" pitchFamily="2" charset="-122"/>
              </a:rPr>
              <a:t>Figur 3</a:t>
            </a:r>
            <a:endParaRPr lang="el-GR" sz="1000" dirty="0">
              <a:latin typeface="Century" panose="02040604050505020304" pitchFamily="18" charset="0"/>
            </a:endParaRPr>
          </a:p>
        </p:txBody>
      </p:sp>
      <p:pic>
        <p:nvPicPr>
          <p:cNvPr id="38" name="Εικόνα 37">
            <a:extLst>
              <a:ext uri="{FF2B5EF4-FFF2-40B4-BE49-F238E27FC236}">
                <a16:creationId xmlns:a16="http://schemas.microsoft.com/office/drawing/2014/main" id="{0FA02527-21E7-4D8E-AD06-F868A8DF5DB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82776" y="101050"/>
            <a:ext cx="360000" cy="360000"/>
          </a:xfrm>
          <a:prstGeom prst="rect">
            <a:avLst/>
          </a:prstGeom>
        </p:spPr>
      </p:pic>
    </p:spTree>
    <p:extLst>
      <p:ext uri="{BB962C8B-B14F-4D97-AF65-F5344CB8AC3E}">
        <p14:creationId xmlns:p14="http://schemas.microsoft.com/office/powerpoint/2010/main" val="39226114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a:extLst>
              <a:ext uri="{FF2B5EF4-FFF2-40B4-BE49-F238E27FC236}">
                <a16:creationId xmlns:a16="http://schemas.microsoft.com/office/drawing/2014/main" id="{EF6E2AD9-FC2F-4CD5-90C9-D0E2CF800D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4619" y="3996655"/>
            <a:ext cx="2380401" cy="320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Picture 3">
            <a:extLst>
              <a:ext uri="{FF2B5EF4-FFF2-40B4-BE49-F238E27FC236}">
                <a16:creationId xmlns:a16="http://schemas.microsoft.com/office/drawing/2014/main" id="{6A976D4D-0D6A-45E2-8820-32760B794F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0127" y="897287"/>
            <a:ext cx="1989161" cy="295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Θέση ημερομηνίας 1">
            <a:extLst>
              <a:ext uri="{FF2B5EF4-FFF2-40B4-BE49-F238E27FC236}">
                <a16:creationId xmlns:a16="http://schemas.microsoft.com/office/drawing/2014/main" id="{887B2F45-E21B-435B-B4EA-B772C7BB2F25}"/>
              </a:ext>
            </a:extLst>
          </p:cNvPr>
          <p:cNvSpPr>
            <a:spLocks noGrp="1"/>
          </p:cNvSpPr>
          <p:nvPr>
            <p:ph type="dt" sz="half" idx="10"/>
          </p:nvPr>
        </p:nvSpPr>
        <p:spPr/>
        <p:txBody>
          <a:bodyPr rtlCol="0"/>
          <a:lstStyle/>
          <a:p>
            <a:pPr rtl="0"/>
            <a:r>
              <a:rPr lang="en-US"/>
              <a:t>26 augusti</a:t>
            </a:r>
            <a:endParaRPr lang="el-GR"/>
          </a:p>
        </p:txBody>
      </p:sp>
      <p:sp>
        <p:nvSpPr>
          <p:cNvPr id="3" name="Θέση αριθμού διαφάνειας 2">
            <a:extLst>
              <a:ext uri="{FF2B5EF4-FFF2-40B4-BE49-F238E27FC236}">
                <a16:creationId xmlns:a16="http://schemas.microsoft.com/office/drawing/2014/main" id="{61D7D22D-C9BD-4A0B-8456-D25C83B254A1}"/>
              </a:ext>
            </a:extLst>
          </p:cNvPr>
          <p:cNvSpPr>
            <a:spLocks noGrp="1"/>
          </p:cNvSpPr>
          <p:nvPr>
            <p:ph type="sldNum" sz="quarter" idx="12"/>
          </p:nvPr>
        </p:nvSpPr>
        <p:spPr/>
        <p:txBody>
          <a:bodyPr rtlCol="0"/>
          <a:lstStyle/>
          <a:p>
            <a:pPr rtl="0"/>
            <a:fld id="{3DF53439-851E-44AD-84B1-B6BFC3D0C743}" type="slidenum">
              <a:rPr lang="el-GR" smtClean="0"/>
              <a:t>9</a:t>
            </a:fld>
            <a:endParaRPr lang="el-GR"/>
          </a:p>
        </p:txBody>
      </p:sp>
      <p:pic>
        <p:nvPicPr>
          <p:cNvPr id="10" name="Εικόνα 9">
            <a:extLst>
              <a:ext uri="{FF2B5EF4-FFF2-40B4-BE49-F238E27FC236}">
                <a16:creationId xmlns:a16="http://schemas.microsoft.com/office/drawing/2014/main" id="{E59CDED5-E626-4899-B8DF-53C6F78219B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82776" y="101050"/>
            <a:ext cx="360000" cy="360000"/>
          </a:xfrm>
          <a:prstGeom prst="rect">
            <a:avLst/>
          </a:prstGeom>
        </p:spPr>
      </p:pic>
      <p:sp>
        <p:nvSpPr>
          <p:cNvPr id="11" name="TextBox 10">
            <a:extLst>
              <a:ext uri="{FF2B5EF4-FFF2-40B4-BE49-F238E27FC236}">
                <a16:creationId xmlns:a16="http://schemas.microsoft.com/office/drawing/2014/main" id="{129B8F04-7C56-4BAF-A58A-C2C36EB21966}"/>
              </a:ext>
            </a:extLst>
          </p:cNvPr>
          <p:cNvSpPr txBox="1"/>
          <p:nvPr/>
        </p:nvSpPr>
        <p:spPr>
          <a:xfrm>
            <a:off x="133759" y="396255"/>
            <a:ext cx="2530860" cy="276999"/>
          </a:xfrm>
          <a:prstGeom prst="rect">
            <a:avLst/>
          </a:prstGeom>
          <a:noFill/>
        </p:spPr>
        <p:txBody>
          <a:bodyPr wrap="square" rtlCol="0">
            <a:spAutoFit/>
          </a:bodyPr>
          <a:lstStyle/>
          <a:p>
            <a:pPr algn="l" rtl="0"/>
            <a:r>
              <a:rPr lang="sv" sz="1200" kern="100">
                <a:effectLst/>
                <a:latin typeface="Century" panose="02040604050505020304" pitchFamily="18" charset="0"/>
                <a:ea typeface="SimSun" panose="02010600030101010101" pitchFamily="2" charset="-122"/>
                <a:cs typeface="Calibri" panose="020F0502020204030204" pitchFamily="34" charset="0"/>
              </a:rPr>
              <a:t>3. Montera armen enligt figur 4.</a:t>
            </a:r>
            <a:endParaRPr lang="el-GR" sz="1200" kern="100" dirty="0">
              <a:effectLst/>
              <a:latin typeface="Century" panose="02040604050505020304" pitchFamily="18" charset="0"/>
              <a:ea typeface="SimSun" panose="02010600030101010101" pitchFamily="2" charset="-122"/>
              <a:cs typeface="Times New Roman" panose="02020603050405020304" pitchFamily="18" charset="0"/>
            </a:endParaRPr>
          </a:p>
        </p:txBody>
      </p:sp>
      <p:pic>
        <p:nvPicPr>
          <p:cNvPr id="4098" name="Picture 2">
            <a:extLst>
              <a:ext uri="{FF2B5EF4-FFF2-40B4-BE49-F238E27FC236}">
                <a16:creationId xmlns:a16="http://schemas.microsoft.com/office/drawing/2014/main" id="{E7596B12-C5AA-4D53-82AD-A7B0901568E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0064" y="1147587"/>
            <a:ext cx="1897338" cy="255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a:extLst>
              <a:ext uri="{FF2B5EF4-FFF2-40B4-BE49-F238E27FC236}">
                <a16:creationId xmlns:a16="http://schemas.microsoft.com/office/drawing/2014/main" id="{3149A35C-2BD0-4975-A53F-66F6E114ED25}"/>
              </a:ext>
            </a:extLst>
          </p:cNvPr>
          <p:cNvSpPr txBox="1"/>
          <p:nvPr/>
        </p:nvSpPr>
        <p:spPr>
          <a:xfrm>
            <a:off x="872254" y="1965066"/>
            <a:ext cx="1521136" cy="246221"/>
          </a:xfrm>
          <a:prstGeom prst="rect">
            <a:avLst/>
          </a:prstGeom>
          <a:noFill/>
        </p:spPr>
        <p:txBody>
          <a:bodyPr wrap="square" rtlCol="0">
            <a:spAutoFit/>
          </a:bodyPr>
          <a:lstStyle/>
          <a:p>
            <a:pPr rtl="0"/>
            <a:r>
              <a:rPr lang="sv" sz="1000" kern="100">
                <a:effectLst/>
                <a:latin typeface="Century" panose="02040604050505020304" pitchFamily="18" charset="0"/>
                <a:ea typeface="SimSun" panose="02010600030101010101" pitchFamily="2" charset="-122"/>
              </a:rPr>
              <a:t>Figur 4</a:t>
            </a:r>
            <a:endParaRPr lang="el-GR" sz="1000" dirty="0">
              <a:latin typeface="Century" panose="02040604050505020304" pitchFamily="18" charset="0"/>
            </a:endParaRPr>
          </a:p>
        </p:txBody>
      </p:sp>
      <p:sp>
        <p:nvSpPr>
          <p:cNvPr id="14" name="TextBox 13">
            <a:extLst>
              <a:ext uri="{FF2B5EF4-FFF2-40B4-BE49-F238E27FC236}">
                <a16:creationId xmlns:a16="http://schemas.microsoft.com/office/drawing/2014/main" id="{1D88CE09-AB37-4913-82A6-E0458001EE4D}"/>
              </a:ext>
            </a:extLst>
          </p:cNvPr>
          <p:cNvSpPr txBox="1"/>
          <p:nvPr/>
        </p:nvSpPr>
        <p:spPr>
          <a:xfrm>
            <a:off x="2749907" y="396255"/>
            <a:ext cx="2666198" cy="461665"/>
          </a:xfrm>
          <a:prstGeom prst="rect">
            <a:avLst/>
          </a:prstGeom>
          <a:noFill/>
        </p:spPr>
        <p:txBody>
          <a:bodyPr wrap="square" rtlCol="0">
            <a:spAutoFit/>
          </a:bodyPr>
          <a:lstStyle/>
          <a:p>
            <a:pPr algn="l" rtl="0"/>
            <a:r>
              <a:rPr lang="sv" sz="1200" kern="100">
                <a:effectLst/>
                <a:latin typeface="Century" panose="02040604050505020304" pitchFamily="18" charset="0"/>
                <a:ea typeface="SimSun" panose="02010600030101010101" pitchFamily="2" charset="-122"/>
                <a:cs typeface="Calibri" panose="020F0502020204030204" pitchFamily="34" charset="0"/>
              </a:rPr>
              <a:t>4. Sätt på plasthandtaget enligt figur 5.</a:t>
            </a:r>
            <a:endParaRPr lang="el-GR" sz="1200" kern="100" dirty="0">
              <a:effectLst/>
              <a:latin typeface="Century" panose="02040604050505020304" pitchFamily="18" charset="0"/>
              <a:ea typeface="SimSun" panose="02010600030101010101" pitchFamily="2" charset="-122"/>
              <a:cs typeface="Times New Roman" panose="02020603050405020304" pitchFamily="18" charset="0"/>
            </a:endParaRPr>
          </a:p>
        </p:txBody>
      </p:sp>
      <p:sp>
        <p:nvSpPr>
          <p:cNvPr id="16" name="TextBox 15">
            <a:extLst>
              <a:ext uri="{FF2B5EF4-FFF2-40B4-BE49-F238E27FC236}">
                <a16:creationId xmlns:a16="http://schemas.microsoft.com/office/drawing/2014/main" id="{9DD876D2-8B19-4833-8D51-F8466B6C7C1B}"/>
              </a:ext>
            </a:extLst>
          </p:cNvPr>
          <p:cNvSpPr txBox="1"/>
          <p:nvPr/>
        </p:nvSpPr>
        <p:spPr>
          <a:xfrm>
            <a:off x="3696416" y="1965066"/>
            <a:ext cx="1521136" cy="246221"/>
          </a:xfrm>
          <a:prstGeom prst="rect">
            <a:avLst/>
          </a:prstGeom>
          <a:noFill/>
        </p:spPr>
        <p:txBody>
          <a:bodyPr wrap="square" rtlCol="0">
            <a:spAutoFit/>
          </a:bodyPr>
          <a:lstStyle/>
          <a:p>
            <a:pPr rtl="0"/>
            <a:r>
              <a:rPr lang="sv" sz="1000" kern="100">
                <a:effectLst/>
                <a:latin typeface="Century" panose="02040604050505020304" pitchFamily="18" charset="0"/>
                <a:ea typeface="SimSun" panose="02010600030101010101" pitchFamily="2" charset="-122"/>
              </a:rPr>
              <a:t>Figur 5</a:t>
            </a:r>
            <a:endParaRPr lang="el-GR" sz="1000" dirty="0">
              <a:latin typeface="Century" panose="02040604050505020304" pitchFamily="18" charset="0"/>
            </a:endParaRPr>
          </a:p>
        </p:txBody>
      </p:sp>
      <p:sp>
        <p:nvSpPr>
          <p:cNvPr id="18" name="TextBox 17">
            <a:extLst>
              <a:ext uri="{FF2B5EF4-FFF2-40B4-BE49-F238E27FC236}">
                <a16:creationId xmlns:a16="http://schemas.microsoft.com/office/drawing/2014/main" id="{B65D09B8-2321-48B2-B5E2-D253F3FAB7B6}"/>
              </a:ext>
            </a:extLst>
          </p:cNvPr>
          <p:cNvSpPr txBox="1"/>
          <p:nvPr/>
        </p:nvSpPr>
        <p:spPr>
          <a:xfrm>
            <a:off x="133759" y="3857676"/>
            <a:ext cx="2530860" cy="1200329"/>
          </a:xfrm>
          <a:prstGeom prst="rect">
            <a:avLst/>
          </a:prstGeom>
          <a:noFill/>
        </p:spPr>
        <p:txBody>
          <a:bodyPr wrap="square" rtlCol="0">
            <a:spAutoFit/>
          </a:bodyPr>
          <a:lstStyle/>
          <a:p>
            <a:pPr marL="133350" indent="-133350" algn="l" rtl="0"/>
            <a:r>
              <a:rPr lang="sv" sz="1200" kern="100" dirty="0">
                <a:effectLst/>
                <a:latin typeface="Century" panose="02040604050505020304" pitchFamily="18" charset="0"/>
                <a:ea typeface="SimSun" panose="02010600030101010101" pitchFamily="2" charset="-122"/>
                <a:cs typeface="Calibri" panose="020F0502020204030204" pitchFamily="34" charset="0"/>
              </a:rPr>
              <a:t>5. Det finns två hjul på underredet för att kunna flytta det. Luta lyftbågen något så att hjulen rör vid marken och skjut den försiktigt för att flytta den enligt figur 6.</a:t>
            </a:r>
            <a:endParaRPr lang="el-GR" sz="1200" kern="100" dirty="0">
              <a:effectLst/>
              <a:latin typeface="Century" panose="02040604050505020304" pitchFamily="18" charset="0"/>
              <a:ea typeface="SimSun" panose="02010600030101010101" pitchFamily="2" charset="-122"/>
              <a:cs typeface="Times New Roman" panose="02020603050405020304" pitchFamily="18" charset="0"/>
            </a:endParaRPr>
          </a:p>
        </p:txBody>
      </p:sp>
      <p:sp>
        <p:nvSpPr>
          <p:cNvPr id="20" name="TextBox 19">
            <a:extLst>
              <a:ext uri="{FF2B5EF4-FFF2-40B4-BE49-F238E27FC236}">
                <a16:creationId xmlns:a16="http://schemas.microsoft.com/office/drawing/2014/main" id="{3B4C43F3-655E-4D1E-9BAC-886F33D417E6}"/>
              </a:ext>
            </a:extLst>
          </p:cNvPr>
          <p:cNvSpPr txBox="1"/>
          <p:nvPr/>
        </p:nvSpPr>
        <p:spPr>
          <a:xfrm>
            <a:off x="3541640" y="5121511"/>
            <a:ext cx="1521136" cy="246221"/>
          </a:xfrm>
          <a:prstGeom prst="rect">
            <a:avLst/>
          </a:prstGeom>
          <a:noFill/>
        </p:spPr>
        <p:txBody>
          <a:bodyPr wrap="square" rtlCol="0">
            <a:spAutoFit/>
          </a:bodyPr>
          <a:lstStyle/>
          <a:p>
            <a:pPr rtl="0"/>
            <a:r>
              <a:rPr lang="sv" sz="1000" kern="100">
                <a:effectLst/>
                <a:latin typeface="Century" panose="02040604050505020304" pitchFamily="18" charset="0"/>
                <a:ea typeface="SimSun" panose="02010600030101010101" pitchFamily="2" charset="-122"/>
              </a:rPr>
              <a:t>Figur 6</a:t>
            </a:r>
            <a:endParaRPr lang="el-GR" sz="1000" dirty="0">
              <a:latin typeface="Century" panose="02040604050505020304" pitchFamily="18" charset="0"/>
            </a:endParaRPr>
          </a:p>
        </p:txBody>
      </p:sp>
    </p:spTree>
    <p:extLst>
      <p:ext uri="{BB962C8B-B14F-4D97-AF65-F5344CB8AC3E}">
        <p14:creationId xmlns:p14="http://schemas.microsoft.com/office/powerpoint/2010/main" val="17926947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99C4CDEC-367B-4662-B0CC-C706D291A69F}"/>
              </a:ext>
            </a:extLst>
          </p:cNvPr>
          <p:cNvSpPr>
            <a:spLocks noGrp="1"/>
          </p:cNvSpPr>
          <p:nvPr>
            <p:ph type="dt" sz="half" idx="10"/>
          </p:nvPr>
        </p:nvSpPr>
        <p:spPr/>
        <p:txBody>
          <a:bodyPr rtlCol="0"/>
          <a:lstStyle/>
          <a:p>
            <a:pPr rtl="0"/>
            <a:r>
              <a:rPr lang="en-US"/>
              <a:t>26 augusti</a:t>
            </a:r>
            <a:endParaRPr lang="el-GR"/>
          </a:p>
        </p:txBody>
      </p:sp>
      <p:sp>
        <p:nvSpPr>
          <p:cNvPr id="3" name="Θέση αριθμού διαφάνειας 2">
            <a:extLst>
              <a:ext uri="{FF2B5EF4-FFF2-40B4-BE49-F238E27FC236}">
                <a16:creationId xmlns:a16="http://schemas.microsoft.com/office/drawing/2014/main" id="{C339AD37-F82C-4607-8EBD-17BF78CC35E1}"/>
              </a:ext>
            </a:extLst>
          </p:cNvPr>
          <p:cNvSpPr>
            <a:spLocks noGrp="1"/>
          </p:cNvSpPr>
          <p:nvPr>
            <p:ph type="sldNum" sz="quarter" idx="12"/>
          </p:nvPr>
        </p:nvSpPr>
        <p:spPr/>
        <p:txBody>
          <a:bodyPr rtlCol="0"/>
          <a:lstStyle/>
          <a:p>
            <a:pPr rtl="0"/>
            <a:fld id="{3DF53439-851E-44AD-84B1-B6BFC3D0C743}" type="slidenum">
              <a:rPr lang="el-GR" smtClean="0"/>
              <a:t>10</a:t>
            </a:fld>
            <a:endParaRPr lang="el-GR"/>
          </a:p>
        </p:txBody>
      </p:sp>
      <p:pic>
        <p:nvPicPr>
          <p:cNvPr id="5" name="Εικόνα 4">
            <a:extLst>
              <a:ext uri="{FF2B5EF4-FFF2-40B4-BE49-F238E27FC236}">
                <a16:creationId xmlns:a16="http://schemas.microsoft.com/office/drawing/2014/main" id="{502F3497-0FB4-4CB3-AAFF-0253BE30A92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82776" y="101050"/>
            <a:ext cx="360000" cy="360000"/>
          </a:xfrm>
          <a:prstGeom prst="rect">
            <a:avLst/>
          </a:prstGeom>
        </p:spPr>
      </p:pic>
      <p:pic>
        <p:nvPicPr>
          <p:cNvPr id="8" name="Εικόνα 7">
            <a:extLst>
              <a:ext uri="{FF2B5EF4-FFF2-40B4-BE49-F238E27FC236}">
                <a16:creationId xmlns:a16="http://schemas.microsoft.com/office/drawing/2014/main" id="{7F67C7C3-E395-453F-A70C-2A11ED75E3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9631" y="540271"/>
            <a:ext cx="4723144" cy="6552728"/>
          </a:xfrm>
          <a:prstGeom prst="rect">
            <a:avLst/>
          </a:prstGeom>
        </p:spPr>
      </p:pic>
      <p:sp>
        <p:nvSpPr>
          <p:cNvPr id="10" name="Rectangle 9">
            <a:extLst>
              <a:ext uri="{FF2B5EF4-FFF2-40B4-BE49-F238E27FC236}">
                <a16:creationId xmlns:a16="http://schemas.microsoft.com/office/drawing/2014/main" id="{98BB9426-9A54-DAFA-7085-A59EE131DF7B}"/>
              </a:ext>
            </a:extLst>
          </p:cNvPr>
          <p:cNvSpPr/>
          <p:nvPr/>
        </p:nvSpPr>
        <p:spPr>
          <a:xfrm>
            <a:off x="3435685" y="1454833"/>
            <a:ext cx="1476000" cy="288000"/>
          </a:xfrm>
          <a:prstGeom prst="rect">
            <a:avLst/>
          </a:prstGeom>
          <a:solidFill>
            <a:schemeClr val="bg1"/>
          </a:solidFill>
        </p:spPr>
        <p:txBody>
          <a:bodyPr wrap="square" lIns="0" tIns="0" rIns="0" bIns="0" rtlCol="0">
            <a:spAutoFit/>
          </a:bodyPr>
          <a:lstStyle/>
          <a:p>
            <a:pPr rtl="0"/>
            <a:r>
              <a:rPr lang="sv" sz="900" kern="0" dirty="0">
                <a:cs typeface="Arial" panose="020B0604020202020204" pitchFamily="34" charset="0"/>
              </a:rPr>
              <a:t>CE-märkning</a:t>
            </a:r>
            <a:endParaRPr lang="el-GR" sz="900" kern="0" dirty="0">
              <a:cs typeface="Arial" panose="020B0604020202020204" pitchFamily="34" charset="0"/>
            </a:endParaRPr>
          </a:p>
        </p:txBody>
      </p:sp>
      <p:sp>
        <p:nvSpPr>
          <p:cNvPr id="11" name="Rectangle 10">
            <a:extLst>
              <a:ext uri="{FF2B5EF4-FFF2-40B4-BE49-F238E27FC236}">
                <a16:creationId xmlns:a16="http://schemas.microsoft.com/office/drawing/2014/main" id="{9430AEAC-0E62-1135-487E-41B942E60385}"/>
              </a:ext>
            </a:extLst>
          </p:cNvPr>
          <p:cNvSpPr/>
          <p:nvPr/>
        </p:nvSpPr>
        <p:spPr>
          <a:xfrm>
            <a:off x="3435685" y="2087244"/>
            <a:ext cx="1476000" cy="252000"/>
          </a:xfrm>
          <a:prstGeom prst="rect">
            <a:avLst/>
          </a:prstGeom>
          <a:solidFill>
            <a:schemeClr val="bg1"/>
          </a:solidFill>
        </p:spPr>
        <p:txBody>
          <a:bodyPr wrap="square" lIns="0" tIns="0" rIns="0" bIns="0" rtlCol="0">
            <a:spAutoFit/>
          </a:bodyPr>
          <a:lstStyle/>
          <a:p>
            <a:pPr rtl="0"/>
            <a:r>
              <a:rPr lang="sv" sz="900" kern="0" dirty="0">
                <a:cs typeface="Arial" panose="020B0604020202020204" pitchFamily="34" charset="0"/>
              </a:rPr>
              <a:t>Produktionsdatum</a:t>
            </a:r>
            <a:endParaRPr lang="el-GR" sz="900" kern="0" dirty="0">
              <a:cs typeface="Arial" panose="020B0604020202020204" pitchFamily="34" charset="0"/>
            </a:endParaRPr>
          </a:p>
        </p:txBody>
      </p:sp>
      <p:sp>
        <p:nvSpPr>
          <p:cNvPr id="12" name="Rectangle 11">
            <a:extLst>
              <a:ext uri="{FF2B5EF4-FFF2-40B4-BE49-F238E27FC236}">
                <a16:creationId xmlns:a16="http://schemas.microsoft.com/office/drawing/2014/main" id="{F1A15823-9B1B-8660-BDB9-558782B7ADE9}"/>
              </a:ext>
            </a:extLst>
          </p:cNvPr>
          <p:cNvSpPr/>
          <p:nvPr/>
        </p:nvSpPr>
        <p:spPr>
          <a:xfrm>
            <a:off x="3435685" y="2688458"/>
            <a:ext cx="1476000" cy="216000"/>
          </a:xfrm>
          <a:prstGeom prst="rect">
            <a:avLst/>
          </a:prstGeom>
          <a:solidFill>
            <a:schemeClr val="bg1"/>
          </a:solidFill>
        </p:spPr>
        <p:txBody>
          <a:bodyPr wrap="square" lIns="0" tIns="0" rIns="0" bIns="0" rtlCol="0">
            <a:spAutoFit/>
          </a:bodyPr>
          <a:lstStyle/>
          <a:p>
            <a:pPr rtl="0"/>
            <a:r>
              <a:rPr lang="sv" sz="900" kern="0" dirty="0">
                <a:cs typeface="Arial" panose="020B0604020202020204" pitchFamily="34" charset="0"/>
              </a:rPr>
              <a:t>Läs bruksanvisningen</a:t>
            </a:r>
            <a:endParaRPr lang="el-GR" sz="900" kern="0" dirty="0">
              <a:cs typeface="Arial" panose="020B0604020202020204" pitchFamily="34" charset="0"/>
            </a:endParaRPr>
          </a:p>
        </p:txBody>
      </p:sp>
      <p:sp>
        <p:nvSpPr>
          <p:cNvPr id="13" name="Rectangle 12">
            <a:extLst>
              <a:ext uri="{FF2B5EF4-FFF2-40B4-BE49-F238E27FC236}">
                <a16:creationId xmlns:a16="http://schemas.microsoft.com/office/drawing/2014/main" id="{26CDA4D7-7A95-E8CE-CBC5-AC0D9C47F94A}"/>
              </a:ext>
            </a:extLst>
          </p:cNvPr>
          <p:cNvSpPr/>
          <p:nvPr/>
        </p:nvSpPr>
        <p:spPr>
          <a:xfrm>
            <a:off x="3399683" y="3231426"/>
            <a:ext cx="1476000" cy="360000"/>
          </a:xfrm>
          <a:prstGeom prst="rect">
            <a:avLst/>
          </a:prstGeom>
          <a:solidFill>
            <a:schemeClr val="bg1"/>
          </a:solidFill>
        </p:spPr>
        <p:txBody>
          <a:bodyPr wrap="square" lIns="0" tIns="0" rIns="0" bIns="0" rtlCol="0">
            <a:spAutoFit/>
          </a:bodyPr>
          <a:lstStyle/>
          <a:p>
            <a:pPr rtl="0"/>
            <a:r>
              <a:rPr lang="sv" sz="900" kern="0" dirty="0">
                <a:cs typeface="Arial" panose="020B0604020202020204" pitchFamily="34" charset="0"/>
              </a:rPr>
              <a:t>Använd inte om förpackningen är skadad</a:t>
            </a:r>
            <a:endParaRPr lang="el-GR" sz="900" kern="0" dirty="0">
              <a:cs typeface="Arial" panose="020B0604020202020204" pitchFamily="34" charset="0"/>
            </a:endParaRPr>
          </a:p>
        </p:txBody>
      </p:sp>
      <p:sp>
        <p:nvSpPr>
          <p:cNvPr id="14" name="Rectangle 13">
            <a:extLst>
              <a:ext uri="{FF2B5EF4-FFF2-40B4-BE49-F238E27FC236}">
                <a16:creationId xmlns:a16="http://schemas.microsoft.com/office/drawing/2014/main" id="{E344BC0F-CC16-132E-C0CB-2B881E752B78}"/>
              </a:ext>
            </a:extLst>
          </p:cNvPr>
          <p:cNvSpPr/>
          <p:nvPr/>
        </p:nvSpPr>
        <p:spPr>
          <a:xfrm>
            <a:off x="3424051" y="3861148"/>
            <a:ext cx="1476000" cy="252000"/>
          </a:xfrm>
          <a:prstGeom prst="rect">
            <a:avLst/>
          </a:prstGeom>
          <a:solidFill>
            <a:schemeClr val="bg1"/>
          </a:solidFill>
        </p:spPr>
        <p:txBody>
          <a:bodyPr wrap="square" lIns="0" tIns="0" rIns="0" bIns="0" rtlCol="0">
            <a:spAutoFit/>
          </a:bodyPr>
          <a:lstStyle/>
          <a:p>
            <a:pPr rtl="0"/>
            <a:r>
              <a:rPr lang="sv" sz="900" kern="0" dirty="0">
                <a:cs typeface="Arial" panose="020B0604020202020204" pitchFamily="34" charset="0"/>
              </a:rPr>
              <a:t>Rätt sida upp</a:t>
            </a:r>
            <a:endParaRPr lang="el-GR" sz="900" kern="0" dirty="0">
              <a:cs typeface="Arial" panose="020B0604020202020204" pitchFamily="34" charset="0"/>
            </a:endParaRPr>
          </a:p>
        </p:txBody>
      </p:sp>
      <p:sp>
        <p:nvSpPr>
          <p:cNvPr id="15" name="Rectangle 14">
            <a:extLst>
              <a:ext uri="{FF2B5EF4-FFF2-40B4-BE49-F238E27FC236}">
                <a16:creationId xmlns:a16="http://schemas.microsoft.com/office/drawing/2014/main" id="{D9EBCB1B-8C5D-D35E-64E1-C160589C1404}"/>
              </a:ext>
            </a:extLst>
          </p:cNvPr>
          <p:cNvSpPr/>
          <p:nvPr/>
        </p:nvSpPr>
        <p:spPr>
          <a:xfrm>
            <a:off x="3424051" y="4326025"/>
            <a:ext cx="1512167" cy="504000"/>
          </a:xfrm>
          <a:prstGeom prst="rect">
            <a:avLst/>
          </a:prstGeom>
          <a:solidFill>
            <a:schemeClr val="bg1"/>
          </a:solidFill>
        </p:spPr>
        <p:txBody>
          <a:bodyPr wrap="square" lIns="0" tIns="0" rIns="0" bIns="0" rtlCol="0">
            <a:spAutoFit/>
          </a:bodyPr>
          <a:lstStyle/>
          <a:p>
            <a:pPr rtl="0"/>
            <a:r>
              <a:rPr lang="sv" sz="900" kern="0" dirty="0">
                <a:cs typeface="Arial" panose="020B0604020202020204" pitchFamily="34" charset="0"/>
              </a:rPr>
              <a:t>Skyddas mot solljus</a:t>
            </a:r>
            <a:endParaRPr lang="el-GR" sz="900" kern="0" dirty="0">
              <a:cs typeface="Arial" panose="020B0604020202020204" pitchFamily="34" charset="0"/>
            </a:endParaRPr>
          </a:p>
        </p:txBody>
      </p:sp>
      <p:sp>
        <p:nvSpPr>
          <p:cNvPr id="16" name="Rectangle 15">
            <a:extLst>
              <a:ext uri="{FF2B5EF4-FFF2-40B4-BE49-F238E27FC236}">
                <a16:creationId xmlns:a16="http://schemas.microsoft.com/office/drawing/2014/main" id="{FE610B89-7326-75E7-1D49-528B5C9605BA}"/>
              </a:ext>
            </a:extLst>
          </p:cNvPr>
          <p:cNvSpPr/>
          <p:nvPr/>
        </p:nvSpPr>
        <p:spPr>
          <a:xfrm>
            <a:off x="3401951" y="5060597"/>
            <a:ext cx="1512167" cy="288000"/>
          </a:xfrm>
          <a:prstGeom prst="rect">
            <a:avLst/>
          </a:prstGeom>
          <a:solidFill>
            <a:schemeClr val="bg1"/>
          </a:solidFill>
        </p:spPr>
        <p:txBody>
          <a:bodyPr wrap="square" lIns="0" tIns="0" rIns="0" bIns="0" rtlCol="0">
            <a:spAutoFit/>
          </a:bodyPr>
          <a:lstStyle/>
          <a:p>
            <a:pPr rtl="0"/>
            <a:r>
              <a:rPr lang="sv" sz="900" kern="0" dirty="0">
                <a:cs typeface="Arial" panose="020B0604020202020204" pitchFamily="34" charset="0"/>
              </a:rPr>
              <a:t>Staplingshöjd</a:t>
            </a:r>
            <a:endParaRPr lang="el-GR" sz="900" kern="0" dirty="0">
              <a:cs typeface="Arial" panose="020B0604020202020204" pitchFamily="34" charset="0"/>
            </a:endParaRPr>
          </a:p>
        </p:txBody>
      </p:sp>
      <p:sp>
        <p:nvSpPr>
          <p:cNvPr id="17" name="Rectangle 16">
            <a:extLst>
              <a:ext uri="{FF2B5EF4-FFF2-40B4-BE49-F238E27FC236}">
                <a16:creationId xmlns:a16="http://schemas.microsoft.com/office/drawing/2014/main" id="{83E43564-41FA-4B5D-9289-8387C7878F0A}"/>
              </a:ext>
            </a:extLst>
          </p:cNvPr>
          <p:cNvSpPr/>
          <p:nvPr/>
        </p:nvSpPr>
        <p:spPr>
          <a:xfrm>
            <a:off x="3391287" y="5713571"/>
            <a:ext cx="1440000" cy="252000"/>
          </a:xfrm>
          <a:prstGeom prst="rect">
            <a:avLst/>
          </a:prstGeom>
          <a:solidFill>
            <a:schemeClr val="bg1"/>
          </a:solidFill>
        </p:spPr>
        <p:txBody>
          <a:bodyPr wrap="square" lIns="0" tIns="0" rIns="0" bIns="0" rtlCol="0">
            <a:spAutoFit/>
          </a:bodyPr>
          <a:lstStyle/>
          <a:p>
            <a:pPr rtl="0"/>
            <a:r>
              <a:rPr lang="sv" sz="900" kern="0" dirty="0">
                <a:cs typeface="Arial" panose="020B0604020202020204" pitchFamily="34" charset="0"/>
              </a:rPr>
              <a:t>Ömtålig</a:t>
            </a:r>
            <a:endParaRPr lang="el-GR" sz="900" kern="0" dirty="0">
              <a:cs typeface="Arial" panose="020B0604020202020204" pitchFamily="34" charset="0"/>
            </a:endParaRPr>
          </a:p>
        </p:txBody>
      </p:sp>
      <p:sp>
        <p:nvSpPr>
          <p:cNvPr id="18" name="Rectangle 17">
            <a:extLst>
              <a:ext uri="{FF2B5EF4-FFF2-40B4-BE49-F238E27FC236}">
                <a16:creationId xmlns:a16="http://schemas.microsoft.com/office/drawing/2014/main" id="{2D5441A1-1A31-AC9F-0027-FA7C1FA77AAC}"/>
              </a:ext>
            </a:extLst>
          </p:cNvPr>
          <p:cNvSpPr/>
          <p:nvPr/>
        </p:nvSpPr>
        <p:spPr>
          <a:xfrm>
            <a:off x="3388507" y="6291294"/>
            <a:ext cx="1512000" cy="540000"/>
          </a:xfrm>
          <a:prstGeom prst="rect">
            <a:avLst/>
          </a:prstGeom>
          <a:solidFill>
            <a:schemeClr val="bg1"/>
          </a:solidFill>
        </p:spPr>
        <p:txBody>
          <a:bodyPr wrap="square" lIns="0" tIns="0" rIns="0" bIns="0" rtlCol="0">
            <a:spAutoFit/>
          </a:bodyPr>
          <a:lstStyle/>
          <a:p>
            <a:pPr rtl="0"/>
            <a:r>
              <a:rPr lang="sv" sz="900" kern="0" dirty="0">
                <a:cs typeface="Arial" panose="020B0604020202020204" pitchFamily="34" charset="0"/>
              </a:rPr>
              <a:t>Direktivet om avfall från elektrisk och elektronisk utrustning</a:t>
            </a:r>
            <a:endParaRPr lang="el-GR" sz="900" kern="0" dirty="0">
              <a:cs typeface="Arial" panose="020B0604020202020204" pitchFamily="34" charset="0"/>
            </a:endParaRPr>
          </a:p>
        </p:txBody>
      </p:sp>
      <p:sp>
        <p:nvSpPr>
          <p:cNvPr id="19" name="Rectangle 18">
            <a:extLst>
              <a:ext uri="{FF2B5EF4-FFF2-40B4-BE49-F238E27FC236}">
                <a16:creationId xmlns:a16="http://schemas.microsoft.com/office/drawing/2014/main" id="{584641DB-89AB-80D3-3167-D31D8979B351}"/>
              </a:ext>
            </a:extLst>
          </p:cNvPr>
          <p:cNvSpPr/>
          <p:nvPr/>
        </p:nvSpPr>
        <p:spPr>
          <a:xfrm>
            <a:off x="475400" y="738964"/>
            <a:ext cx="4514207" cy="432000"/>
          </a:xfrm>
          <a:prstGeom prst="rect">
            <a:avLst/>
          </a:prstGeom>
          <a:solidFill>
            <a:schemeClr val="bg1"/>
          </a:solidFill>
        </p:spPr>
        <p:txBody>
          <a:bodyPr wrap="square" lIns="0" tIns="0" rIns="0" bIns="0" rtlCol="0">
            <a:spAutoFit/>
          </a:bodyPr>
          <a:lstStyle/>
          <a:p>
            <a:pPr rtl="0"/>
            <a:r>
              <a:rPr lang="sv" sz="1000" kern="0" dirty="0">
                <a:cs typeface="Arial" panose="020B0604020202020204" pitchFamily="34" charset="0"/>
              </a:rPr>
              <a:t>Beskrivning av symboler som har tryckts på etiketten, huvudkartongen och/eller i bruksanvisningen</a:t>
            </a:r>
            <a:endParaRPr lang="el-GR" sz="1000" kern="0" dirty="0">
              <a:cs typeface="Arial" panose="020B0604020202020204" pitchFamily="34" charset="0"/>
            </a:endParaRPr>
          </a:p>
        </p:txBody>
      </p:sp>
      <p:sp>
        <p:nvSpPr>
          <p:cNvPr id="20" name="Rectangle 19">
            <a:extLst>
              <a:ext uri="{FF2B5EF4-FFF2-40B4-BE49-F238E27FC236}">
                <a16:creationId xmlns:a16="http://schemas.microsoft.com/office/drawing/2014/main" id="{9CD23A5E-F8B4-DA48-9B27-1316D057BD0F}"/>
              </a:ext>
            </a:extLst>
          </p:cNvPr>
          <p:cNvSpPr/>
          <p:nvPr/>
        </p:nvSpPr>
        <p:spPr>
          <a:xfrm>
            <a:off x="1125841" y="1423346"/>
            <a:ext cx="1224136" cy="288000"/>
          </a:xfrm>
          <a:prstGeom prst="rect">
            <a:avLst/>
          </a:prstGeom>
          <a:solidFill>
            <a:schemeClr val="bg1"/>
          </a:solidFill>
        </p:spPr>
        <p:txBody>
          <a:bodyPr wrap="square" lIns="0" tIns="0" rIns="0" bIns="0" rtlCol="0">
            <a:spAutoFit/>
          </a:bodyPr>
          <a:lstStyle/>
          <a:p>
            <a:pPr rtl="0"/>
            <a:r>
              <a:rPr lang="sv" sz="900" kern="0" dirty="0">
                <a:cs typeface="Arial" panose="020B0604020202020204" pitchFamily="34" charset="0"/>
              </a:rPr>
              <a:t>Medicinteknisk produkt</a:t>
            </a:r>
            <a:endParaRPr lang="el-GR" sz="900" kern="0" dirty="0">
              <a:cs typeface="Arial" panose="020B0604020202020204" pitchFamily="34" charset="0"/>
            </a:endParaRPr>
          </a:p>
        </p:txBody>
      </p:sp>
      <p:sp>
        <p:nvSpPr>
          <p:cNvPr id="21" name="Rectangle 20">
            <a:extLst>
              <a:ext uri="{FF2B5EF4-FFF2-40B4-BE49-F238E27FC236}">
                <a16:creationId xmlns:a16="http://schemas.microsoft.com/office/drawing/2014/main" id="{ED70E6C7-2D40-A2D9-F75B-E65C1EFC595B}"/>
              </a:ext>
            </a:extLst>
          </p:cNvPr>
          <p:cNvSpPr/>
          <p:nvPr/>
        </p:nvSpPr>
        <p:spPr>
          <a:xfrm>
            <a:off x="1112050" y="2029085"/>
            <a:ext cx="1224136" cy="288000"/>
          </a:xfrm>
          <a:prstGeom prst="rect">
            <a:avLst/>
          </a:prstGeom>
          <a:solidFill>
            <a:schemeClr val="bg1"/>
          </a:solidFill>
        </p:spPr>
        <p:txBody>
          <a:bodyPr wrap="square" lIns="0" tIns="0" rIns="0" bIns="0" rtlCol="0">
            <a:spAutoFit/>
          </a:bodyPr>
          <a:lstStyle/>
          <a:p>
            <a:pPr rtl="0"/>
            <a:r>
              <a:rPr lang="sv" sz="900" kern="0" dirty="0">
                <a:cs typeface="Arial" panose="020B0604020202020204" pitchFamily="34" charset="0"/>
              </a:rPr>
              <a:t>Tillverkare</a:t>
            </a:r>
            <a:endParaRPr lang="el-GR" sz="900" kern="0" dirty="0">
              <a:cs typeface="Arial" panose="020B0604020202020204" pitchFamily="34" charset="0"/>
            </a:endParaRPr>
          </a:p>
        </p:txBody>
      </p:sp>
      <p:sp>
        <p:nvSpPr>
          <p:cNvPr id="22" name="Rectangle 21">
            <a:extLst>
              <a:ext uri="{FF2B5EF4-FFF2-40B4-BE49-F238E27FC236}">
                <a16:creationId xmlns:a16="http://schemas.microsoft.com/office/drawing/2014/main" id="{2C526A38-42DB-0504-ACE1-AE57BED7108E}"/>
              </a:ext>
            </a:extLst>
          </p:cNvPr>
          <p:cNvSpPr/>
          <p:nvPr/>
        </p:nvSpPr>
        <p:spPr>
          <a:xfrm>
            <a:off x="1125841" y="2642998"/>
            <a:ext cx="1224136" cy="288000"/>
          </a:xfrm>
          <a:prstGeom prst="rect">
            <a:avLst/>
          </a:prstGeom>
          <a:solidFill>
            <a:schemeClr val="bg1"/>
          </a:solidFill>
        </p:spPr>
        <p:txBody>
          <a:bodyPr wrap="square" lIns="0" tIns="0" rIns="0" bIns="0" rtlCol="0">
            <a:spAutoFit/>
          </a:bodyPr>
          <a:lstStyle/>
          <a:p>
            <a:pPr rtl="0"/>
            <a:r>
              <a:rPr lang="sv" sz="900" kern="0">
                <a:cs typeface="Arial" panose="020B0604020202020204" pitchFamily="34" charset="0"/>
              </a:rPr>
              <a:t>Produktnummer</a:t>
            </a:r>
            <a:endParaRPr lang="el-GR" sz="900" kern="0" dirty="0">
              <a:cs typeface="Arial" panose="020B0604020202020204" pitchFamily="34" charset="0"/>
            </a:endParaRPr>
          </a:p>
        </p:txBody>
      </p:sp>
      <p:sp>
        <p:nvSpPr>
          <p:cNvPr id="23" name="Rectangle 22">
            <a:extLst>
              <a:ext uri="{FF2B5EF4-FFF2-40B4-BE49-F238E27FC236}">
                <a16:creationId xmlns:a16="http://schemas.microsoft.com/office/drawing/2014/main" id="{9B76E2A2-2FBE-038A-F9FC-F9B83BEF9434}"/>
              </a:ext>
            </a:extLst>
          </p:cNvPr>
          <p:cNvSpPr/>
          <p:nvPr/>
        </p:nvSpPr>
        <p:spPr>
          <a:xfrm>
            <a:off x="1112050" y="3255882"/>
            <a:ext cx="1224136" cy="252000"/>
          </a:xfrm>
          <a:prstGeom prst="rect">
            <a:avLst/>
          </a:prstGeom>
          <a:solidFill>
            <a:schemeClr val="bg1"/>
          </a:solidFill>
        </p:spPr>
        <p:txBody>
          <a:bodyPr wrap="square" lIns="0" tIns="0" rIns="0" bIns="0" rtlCol="0">
            <a:spAutoFit/>
          </a:bodyPr>
          <a:lstStyle/>
          <a:p>
            <a:pPr rtl="0"/>
            <a:r>
              <a:rPr lang="sv" sz="900" kern="0" dirty="0">
                <a:cs typeface="Arial" panose="020B0604020202020204" pitchFamily="34" charset="0"/>
              </a:rPr>
              <a:t>Serienummer</a:t>
            </a:r>
            <a:endParaRPr lang="el-GR" sz="900" kern="0" dirty="0">
              <a:cs typeface="Arial" panose="020B0604020202020204" pitchFamily="34" charset="0"/>
            </a:endParaRPr>
          </a:p>
        </p:txBody>
      </p:sp>
      <p:sp>
        <p:nvSpPr>
          <p:cNvPr id="24" name="Rectangle 23">
            <a:extLst>
              <a:ext uri="{FF2B5EF4-FFF2-40B4-BE49-F238E27FC236}">
                <a16:creationId xmlns:a16="http://schemas.microsoft.com/office/drawing/2014/main" id="{B0327F41-4828-4C14-ED30-384D3A6325E7}"/>
              </a:ext>
            </a:extLst>
          </p:cNvPr>
          <p:cNvSpPr/>
          <p:nvPr/>
        </p:nvSpPr>
        <p:spPr>
          <a:xfrm>
            <a:off x="1125841" y="3852621"/>
            <a:ext cx="1224136" cy="288000"/>
          </a:xfrm>
          <a:prstGeom prst="rect">
            <a:avLst/>
          </a:prstGeom>
          <a:solidFill>
            <a:schemeClr val="bg1"/>
          </a:solidFill>
        </p:spPr>
        <p:txBody>
          <a:bodyPr wrap="square" lIns="0" tIns="0" rIns="0" bIns="0" rtlCol="0">
            <a:spAutoFit/>
          </a:bodyPr>
          <a:lstStyle/>
          <a:p>
            <a:pPr rtl="0"/>
            <a:r>
              <a:rPr lang="sv" sz="900" kern="0">
                <a:cs typeface="Arial" panose="020B0604020202020204" pitchFamily="34" charset="0"/>
              </a:rPr>
              <a:t>Batchnummer</a:t>
            </a:r>
            <a:endParaRPr lang="el-GR" sz="900" kern="0" dirty="0">
              <a:cs typeface="Arial" panose="020B0604020202020204" pitchFamily="34" charset="0"/>
            </a:endParaRPr>
          </a:p>
        </p:txBody>
      </p:sp>
      <p:sp>
        <p:nvSpPr>
          <p:cNvPr id="25" name="Rectangle 24">
            <a:extLst>
              <a:ext uri="{FF2B5EF4-FFF2-40B4-BE49-F238E27FC236}">
                <a16:creationId xmlns:a16="http://schemas.microsoft.com/office/drawing/2014/main" id="{6375C656-6FE5-78A1-CC36-491B4F1DB89B}"/>
              </a:ext>
            </a:extLst>
          </p:cNvPr>
          <p:cNvSpPr/>
          <p:nvPr/>
        </p:nvSpPr>
        <p:spPr>
          <a:xfrm>
            <a:off x="1125841" y="4364773"/>
            <a:ext cx="1322754" cy="360000"/>
          </a:xfrm>
          <a:prstGeom prst="rect">
            <a:avLst/>
          </a:prstGeom>
          <a:solidFill>
            <a:schemeClr val="bg1"/>
          </a:solidFill>
        </p:spPr>
        <p:txBody>
          <a:bodyPr wrap="square" lIns="0" tIns="0" rIns="0" bIns="0" rtlCol="0">
            <a:spAutoFit/>
          </a:bodyPr>
          <a:lstStyle/>
          <a:p>
            <a:pPr rtl="0"/>
            <a:r>
              <a:rPr lang="sv" sz="900" kern="0" dirty="0">
                <a:cs typeface="Arial" panose="020B0604020202020204" pitchFamily="34" charset="0"/>
              </a:rPr>
              <a:t>Unik produktidentifierare</a:t>
            </a:r>
            <a:endParaRPr lang="el-GR" sz="900" kern="0" dirty="0">
              <a:cs typeface="Arial" panose="020B0604020202020204" pitchFamily="34" charset="0"/>
            </a:endParaRPr>
          </a:p>
        </p:txBody>
      </p:sp>
      <p:sp>
        <p:nvSpPr>
          <p:cNvPr id="26" name="Rectangle 25">
            <a:extLst>
              <a:ext uri="{FF2B5EF4-FFF2-40B4-BE49-F238E27FC236}">
                <a16:creationId xmlns:a16="http://schemas.microsoft.com/office/drawing/2014/main" id="{C5AACC6E-41ED-D435-2866-B6434E5D51F8}"/>
              </a:ext>
            </a:extLst>
          </p:cNvPr>
          <p:cNvSpPr/>
          <p:nvPr/>
        </p:nvSpPr>
        <p:spPr>
          <a:xfrm>
            <a:off x="1125841" y="5019949"/>
            <a:ext cx="1224136" cy="288000"/>
          </a:xfrm>
          <a:prstGeom prst="rect">
            <a:avLst/>
          </a:prstGeom>
          <a:solidFill>
            <a:schemeClr val="bg1"/>
          </a:solidFill>
        </p:spPr>
        <p:txBody>
          <a:bodyPr wrap="square" lIns="0" tIns="0" rIns="0" bIns="0" rtlCol="0">
            <a:spAutoFit/>
          </a:bodyPr>
          <a:lstStyle/>
          <a:p>
            <a:pPr rtl="0"/>
            <a:r>
              <a:rPr lang="sv" sz="900" kern="0" dirty="0">
                <a:cs typeface="Arial" panose="020B0604020202020204" pitchFamily="34" charset="0"/>
              </a:rPr>
              <a:t>Förvaras torrt</a:t>
            </a:r>
            <a:endParaRPr lang="el-GR" sz="900" kern="0" dirty="0">
              <a:cs typeface="Arial" panose="020B0604020202020204" pitchFamily="34" charset="0"/>
            </a:endParaRPr>
          </a:p>
        </p:txBody>
      </p:sp>
      <p:sp>
        <p:nvSpPr>
          <p:cNvPr id="27" name="Rectangle 26">
            <a:extLst>
              <a:ext uri="{FF2B5EF4-FFF2-40B4-BE49-F238E27FC236}">
                <a16:creationId xmlns:a16="http://schemas.microsoft.com/office/drawing/2014/main" id="{7DA380EC-744A-5945-B3EB-5FB2616C3F55}"/>
              </a:ext>
            </a:extLst>
          </p:cNvPr>
          <p:cNvSpPr/>
          <p:nvPr/>
        </p:nvSpPr>
        <p:spPr>
          <a:xfrm>
            <a:off x="1125841" y="5688706"/>
            <a:ext cx="1357560" cy="252000"/>
          </a:xfrm>
          <a:prstGeom prst="rect">
            <a:avLst/>
          </a:prstGeom>
          <a:solidFill>
            <a:schemeClr val="bg1"/>
          </a:solidFill>
        </p:spPr>
        <p:txBody>
          <a:bodyPr wrap="square" lIns="0" tIns="0" rIns="0" bIns="0" rtlCol="0">
            <a:spAutoFit/>
          </a:bodyPr>
          <a:lstStyle/>
          <a:p>
            <a:pPr rtl="0"/>
            <a:r>
              <a:rPr lang="sv" sz="900" kern="0" dirty="0">
                <a:cs typeface="Arial" panose="020B0604020202020204" pitchFamily="34" charset="0"/>
              </a:rPr>
              <a:t>Hanteras varsamt</a:t>
            </a:r>
            <a:endParaRPr lang="el-GR" sz="900" kern="0" dirty="0">
              <a:cs typeface="Arial" panose="020B0604020202020204" pitchFamily="34" charset="0"/>
            </a:endParaRPr>
          </a:p>
        </p:txBody>
      </p:sp>
      <p:sp>
        <p:nvSpPr>
          <p:cNvPr id="28" name="Rectangle 27">
            <a:extLst>
              <a:ext uri="{FF2B5EF4-FFF2-40B4-BE49-F238E27FC236}">
                <a16:creationId xmlns:a16="http://schemas.microsoft.com/office/drawing/2014/main" id="{0246AB63-DE94-E55F-12D9-2381D719B520}"/>
              </a:ext>
            </a:extLst>
          </p:cNvPr>
          <p:cNvSpPr/>
          <p:nvPr/>
        </p:nvSpPr>
        <p:spPr>
          <a:xfrm>
            <a:off x="1125841" y="6412545"/>
            <a:ext cx="1357560" cy="432000"/>
          </a:xfrm>
          <a:prstGeom prst="rect">
            <a:avLst/>
          </a:prstGeom>
          <a:solidFill>
            <a:schemeClr val="bg1"/>
          </a:solidFill>
        </p:spPr>
        <p:txBody>
          <a:bodyPr wrap="square" lIns="0" tIns="0" rIns="0" bIns="0" rtlCol="0">
            <a:spAutoFit/>
          </a:bodyPr>
          <a:lstStyle/>
          <a:p>
            <a:pPr rtl="0"/>
            <a:r>
              <a:rPr lang="sv" sz="900" kern="0">
                <a:cs typeface="Arial" panose="020B0604020202020204" pitchFamily="34" charset="0"/>
              </a:rPr>
              <a:t>Endast för inomhusbruk</a:t>
            </a:r>
            <a:endParaRPr lang="el-GR" sz="900" kern="0" dirty="0">
              <a:cs typeface="Arial" panose="020B0604020202020204" pitchFamily="34" charset="0"/>
            </a:endParaRPr>
          </a:p>
        </p:txBody>
      </p:sp>
    </p:spTree>
    <p:extLst>
      <p:ext uri="{BB962C8B-B14F-4D97-AF65-F5344CB8AC3E}">
        <p14:creationId xmlns:p14="http://schemas.microsoft.com/office/powerpoint/2010/main" val="377723266"/>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1793</TotalTime>
  <Words>973</Words>
  <Application>Microsoft Office PowerPoint</Application>
  <PresentationFormat>Custom</PresentationFormat>
  <Paragraphs>160</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Century</vt:lpstr>
      <vt:lpstr>Θέμα του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mobiakcarecrete</dc:creator>
  <cp:lastModifiedBy>Anneta Prifti</cp:lastModifiedBy>
  <cp:revision>119</cp:revision>
  <cp:lastPrinted>2021-03-11T13:28:32Z</cp:lastPrinted>
  <dcterms:created xsi:type="dcterms:W3CDTF">2016-06-30T06:51:20Z</dcterms:created>
  <dcterms:modified xsi:type="dcterms:W3CDTF">2026-09-17T08:53:09Z</dcterms:modified>
</cp:coreProperties>
</file>